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516" r:id="rId19"/>
    <p:sldId id="545" r:id="rId20"/>
    <p:sldId id="530" r:id="rId21"/>
    <p:sldId id="535" r:id="rId22"/>
    <p:sldId id="537" r:id="rId23"/>
    <p:sldId id="538" r:id="rId24"/>
    <p:sldId id="536" r:id="rId25"/>
    <p:sldId id="531" r:id="rId26"/>
    <p:sldId id="539" r:id="rId27"/>
    <p:sldId id="540" r:id="rId28"/>
    <p:sldId id="541" r:id="rId29"/>
    <p:sldId id="542" r:id="rId30"/>
    <p:sldId id="543" r:id="rId31"/>
    <p:sldId id="546" r:id="rId32"/>
    <p:sldId id="547" r:id="rId33"/>
    <p:sldId id="519" r:id="rId34"/>
    <p:sldId id="548" r:id="rId35"/>
    <p:sldId id="549" r:id="rId36"/>
    <p:sldId id="550" r:id="rId37"/>
    <p:sldId id="551" r:id="rId38"/>
    <p:sldId id="520" r:id="rId39"/>
    <p:sldId id="552" r:id="rId40"/>
    <p:sldId id="553" r:id="rId41"/>
    <p:sldId id="554" r:id="rId42"/>
    <p:sldId id="274" r:id="rId43"/>
    <p:sldId id="277" r:id="rId44"/>
    <p:sldId id="278" r:id="rId45"/>
    <p:sldId id="279" r:id="rId46"/>
    <p:sldId id="555" r:id="rId47"/>
    <p:sldId id="556" r:id="rId48"/>
    <p:sldId id="557" r:id="rId49"/>
    <p:sldId id="260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65" r:id="rId58"/>
    <p:sldId id="566" r:id="rId59"/>
    <p:sldId id="567" r:id="rId60"/>
    <p:sldId id="280" r:id="rId61"/>
    <p:sldId id="568" r:id="rId62"/>
    <p:sldId id="569" r:id="rId63"/>
    <p:sldId id="570" r:id="rId64"/>
    <p:sldId id="571" r:id="rId65"/>
    <p:sldId id="572" r:id="rId66"/>
    <p:sldId id="573" r:id="rId67"/>
    <p:sldId id="574" r:id="rId68"/>
    <p:sldId id="575" r:id="rId69"/>
    <p:sldId id="576" r:id="rId70"/>
    <p:sldId id="577" r:id="rId71"/>
    <p:sldId id="578" r:id="rId72"/>
    <p:sldId id="579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5" autoAdjust="0"/>
    <p:restoredTop sz="94660"/>
  </p:normalViewPr>
  <p:slideViewPr>
    <p:cSldViewPr snapToGrid="0">
      <p:cViewPr varScale="1">
        <p:scale>
          <a:sx n="86" d="100"/>
          <a:sy n="86" d="100"/>
        </p:scale>
        <p:origin x="9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DB0EA-D5D0-486B-AA12-44EDA23256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683180-DFB3-40E5-9602-2048425C8E5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Python Implementations for :</a:t>
          </a:r>
          <a:endParaRPr lang="en-US" dirty="0"/>
        </a:p>
      </dgm:t>
    </dgm:pt>
    <dgm:pt modelId="{B7ABCB28-3B3B-40FA-B44B-BA455B83E4F1}" type="parTrans" cxnId="{70B4264E-CCB5-49CC-92E7-7FF115A9624E}">
      <dgm:prSet/>
      <dgm:spPr/>
      <dgm:t>
        <a:bodyPr/>
        <a:lstStyle/>
        <a:p>
          <a:endParaRPr lang="en-US"/>
        </a:p>
      </dgm:t>
    </dgm:pt>
    <dgm:pt modelId="{3D5DD4CC-C180-4750-A167-AD23C076883F}" type="sibTrans" cxnId="{70B4264E-CCB5-49CC-92E7-7FF115A9624E}">
      <dgm:prSet/>
      <dgm:spPr/>
      <dgm:t>
        <a:bodyPr/>
        <a:lstStyle/>
        <a:p>
          <a:endParaRPr lang="en-US"/>
        </a:p>
      </dgm:t>
    </dgm:pt>
    <dgm:pt modelId="{50A80540-1A12-4F2D-B157-035BCA17370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Geometrical Analysis</a:t>
          </a:r>
          <a:endParaRPr lang="en-US" dirty="0"/>
        </a:p>
      </dgm:t>
    </dgm:pt>
    <dgm:pt modelId="{91211AA4-0612-4D3E-8942-F0717A4B1AC5}" type="parTrans" cxnId="{AEBFFC28-3E02-4DC4-8B81-A3A5B778B59E}">
      <dgm:prSet/>
      <dgm:spPr/>
      <dgm:t>
        <a:bodyPr/>
        <a:lstStyle/>
        <a:p>
          <a:endParaRPr lang="en-US"/>
        </a:p>
      </dgm:t>
    </dgm:pt>
    <dgm:pt modelId="{88FA1927-9900-4110-8432-B6AD4D97F2E9}" type="sibTrans" cxnId="{AEBFFC28-3E02-4DC4-8B81-A3A5B778B59E}">
      <dgm:prSet/>
      <dgm:spPr/>
      <dgm:t>
        <a:bodyPr/>
        <a:lstStyle/>
        <a:p>
          <a:endParaRPr lang="en-US"/>
        </a:p>
      </dgm:t>
    </dgm:pt>
    <dgm:pt modelId="{3A3785B4-97ED-4B3C-B1C8-E7F40865B9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Finding SVD</a:t>
          </a:r>
          <a:endParaRPr lang="en-US" dirty="0"/>
        </a:p>
      </dgm:t>
    </dgm:pt>
    <dgm:pt modelId="{40C8E094-5B50-4826-A9CB-400EF9DACAA5}" type="parTrans" cxnId="{F0BA6A1A-0675-42C0-8256-EBA494E04B4B}">
      <dgm:prSet/>
      <dgm:spPr/>
      <dgm:t>
        <a:bodyPr/>
        <a:lstStyle/>
        <a:p>
          <a:endParaRPr lang="en-US"/>
        </a:p>
      </dgm:t>
    </dgm:pt>
    <dgm:pt modelId="{B49FF3B8-770F-46BF-AD7B-C5A998CB2B1F}" type="sibTrans" cxnId="{F0BA6A1A-0675-42C0-8256-EBA494E04B4B}">
      <dgm:prSet/>
      <dgm:spPr/>
      <dgm:t>
        <a:bodyPr/>
        <a:lstStyle/>
        <a:p>
          <a:endParaRPr lang="en-US"/>
        </a:p>
      </dgm:t>
    </dgm:pt>
    <dgm:pt modelId="{C6AF53A1-DF63-4891-959D-B69292B625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Image Processing</a:t>
          </a:r>
          <a:endParaRPr lang="en-US" dirty="0"/>
        </a:p>
      </dgm:t>
    </dgm:pt>
    <dgm:pt modelId="{AE5D0FD4-5FE3-4E97-AA06-A709FDF1DA27}" type="parTrans" cxnId="{76715444-742B-4426-B082-D3C44D40DD4D}">
      <dgm:prSet/>
      <dgm:spPr/>
      <dgm:t>
        <a:bodyPr/>
        <a:lstStyle/>
        <a:p>
          <a:endParaRPr lang="en-US"/>
        </a:p>
      </dgm:t>
    </dgm:pt>
    <dgm:pt modelId="{F3137A10-5591-48AF-B4C9-5B5C0EC8DBCB}" type="sibTrans" cxnId="{76715444-742B-4426-B082-D3C44D40DD4D}">
      <dgm:prSet/>
      <dgm:spPr/>
      <dgm:t>
        <a:bodyPr/>
        <a:lstStyle/>
        <a:p>
          <a:endParaRPr lang="en-US"/>
        </a:p>
      </dgm:t>
    </dgm:pt>
    <dgm:pt modelId="{BC0DFCD4-1C15-4999-9AF7-E013D576A28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 Light" panose="020F0302020204030204"/>
            </a:rPr>
            <a:t>Plotting graphs</a:t>
          </a:r>
          <a:r>
            <a:rPr lang="en-GB"/>
            <a:t> for Singular Values</a:t>
          </a:r>
          <a:endParaRPr lang="en-US"/>
        </a:p>
      </dgm:t>
    </dgm:pt>
    <dgm:pt modelId="{BAEB1237-30A1-4DF0-A9AE-CC9A9122BA0D}" type="parTrans" cxnId="{4347EC2A-22AE-4FD7-9751-361B398E85C8}">
      <dgm:prSet/>
      <dgm:spPr/>
      <dgm:t>
        <a:bodyPr/>
        <a:lstStyle/>
        <a:p>
          <a:endParaRPr lang="en-US"/>
        </a:p>
      </dgm:t>
    </dgm:pt>
    <dgm:pt modelId="{70E78FAE-885D-488A-9C84-14BC4C777D6D}" type="sibTrans" cxnId="{4347EC2A-22AE-4FD7-9751-361B398E85C8}">
      <dgm:prSet/>
      <dgm:spPr/>
      <dgm:t>
        <a:bodyPr/>
        <a:lstStyle/>
        <a:p>
          <a:endParaRPr lang="en-US"/>
        </a:p>
      </dgm:t>
    </dgm:pt>
    <dgm:pt modelId="{A5023715-1E91-4752-A8C9-787A3546ECAA}" type="pres">
      <dgm:prSet presAssocID="{579DB0EA-D5D0-486B-AA12-44EDA23256CD}" presName="root" presStyleCnt="0">
        <dgm:presLayoutVars>
          <dgm:dir/>
          <dgm:resizeHandles val="exact"/>
        </dgm:presLayoutVars>
      </dgm:prSet>
      <dgm:spPr/>
    </dgm:pt>
    <dgm:pt modelId="{564850B0-F071-4072-8836-9A6D0213870F}" type="pres">
      <dgm:prSet presAssocID="{97683180-DFB3-40E5-9602-2048425C8E59}" presName="compNode" presStyleCnt="0"/>
      <dgm:spPr/>
    </dgm:pt>
    <dgm:pt modelId="{97E66AF1-C536-4AA2-A291-FEE4CE1600BF}" type="pres">
      <dgm:prSet presAssocID="{97683180-DFB3-40E5-9602-2048425C8E59}" presName="bgRect" presStyleLbl="bgShp" presStyleIdx="0" presStyleCnt="5"/>
      <dgm:spPr/>
    </dgm:pt>
    <dgm:pt modelId="{F9657CEE-258C-47A7-A5ED-78C47196B836}" type="pres">
      <dgm:prSet presAssocID="{97683180-DFB3-40E5-9602-2048425C8E5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D2BEE1D-66BB-4D54-9659-2F64083C1A8B}" type="pres">
      <dgm:prSet presAssocID="{97683180-DFB3-40E5-9602-2048425C8E59}" presName="spaceRect" presStyleCnt="0"/>
      <dgm:spPr/>
    </dgm:pt>
    <dgm:pt modelId="{BB72645D-7CCF-4521-8A6F-AAE345C02EE4}" type="pres">
      <dgm:prSet presAssocID="{97683180-DFB3-40E5-9602-2048425C8E59}" presName="parTx" presStyleLbl="revTx" presStyleIdx="0" presStyleCnt="5">
        <dgm:presLayoutVars>
          <dgm:chMax val="0"/>
          <dgm:chPref val="0"/>
        </dgm:presLayoutVars>
      </dgm:prSet>
      <dgm:spPr/>
    </dgm:pt>
    <dgm:pt modelId="{BF8743B7-E7A3-4289-9A85-FCE95AFC6F76}" type="pres">
      <dgm:prSet presAssocID="{3D5DD4CC-C180-4750-A167-AD23C076883F}" presName="sibTrans" presStyleCnt="0"/>
      <dgm:spPr/>
    </dgm:pt>
    <dgm:pt modelId="{0D1C6320-CAF3-4B2E-A8FC-16375CF6B12E}" type="pres">
      <dgm:prSet presAssocID="{50A80540-1A12-4F2D-B157-035BCA173700}" presName="compNode" presStyleCnt="0"/>
      <dgm:spPr/>
    </dgm:pt>
    <dgm:pt modelId="{373F081E-470A-42A3-9F76-077E6AEF4149}" type="pres">
      <dgm:prSet presAssocID="{50A80540-1A12-4F2D-B157-035BCA173700}" presName="bgRect" presStyleLbl="bgShp" presStyleIdx="1" presStyleCnt="5"/>
      <dgm:spPr/>
    </dgm:pt>
    <dgm:pt modelId="{FB6753F4-0B4C-484F-A74C-6F36A732D4CC}" type="pres">
      <dgm:prSet presAssocID="{50A80540-1A12-4F2D-B157-035BCA1737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BE5D082-56DE-42CD-8795-86EAA8EF5A5E}" type="pres">
      <dgm:prSet presAssocID="{50A80540-1A12-4F2D-B157-035BCA173700}" presName="spaceRect" presStyleCnt="0"/>
      <dgm:spPr/>
    </dgm:pt>
    <dgm:pt modelId="{9B653500-4607-4670-A61E-B78FE65A75FF}" type="pres">
      <dgm:prSet presAssocID="{50A80540-1A12-4F2D-B157-035BCA173700}" presName="parTx" presStyleLbl="revTx" presStyleIdx="1" presStyleCnt="5">
        <dgm:presLayoutVars>
          <dgm:chMax val="0"/>
          <dgm:chPref val="0"/>
        </dgm:presLayoutVars>
      </dgm:prSet>
      <dgm:spPr/>
    </dgm:pt>
    <dgm:pt modelId="{D4772B99-AEC0-41D5-8D1C-0190690164F4}" type="pres">
      <dgm:prSet presAssocID="{88FA1927-9900-4110-8432-B6AD4D97F2E9}" presName="sibTrans" presStyleCnt="0"/>
      <dgm:spPr/>
    </dgm:pt>
    <dgm:pt modelId="{AB584791-A70A-46C8-A0DC-F00E63102A68}" type="pres">
      <dgm:prSet presAssocID="{3A3785B4-97ED-4B3C-B1C8-E7F40865B94E}" presName="compNode" presStyleCnt="0"/>
      <dgm:spPr/>
    </dgm:pt>
    <dgm:pt modelId="{EC223304-EF6F-45CE-B36E-CF1742FD5DD4}" type="pres">
      <dgm:prSet presAssocID="{3A3785B4-97ED-4B3C-B1C8-E7F40865B94E}" presName="bgRect" presStyleLbl="bgShp" presStyleIdx="2" presStyleCnt="5"/>
      <dgm:spPr/>
    </dgm:pt>
    <dgm:pt modelId="{9670AD1A-13D0-468B-9690-D0229153E8C9}" type="pres">
      <dgm:prSet presAssocID="{3A3785B4-97ED-4B3C-B1C8-E7F40865B94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D0D7460-3495-4FB9-9EF9-571BA603C72A}" type="pres">
      <dgm:prSet presAssocID="{3A3785B4-97ED-4B3C-B1C8-E7F40865B94E}" presName="spaceRect" presStyleCnt="0"/>
      <dgm:spPr/>
    </dgm:pt>
    <dgm:pt modelId="{C099A655-C028-44AC-909F-1BF30642AB79}" type="pres">
      <dgm:prSet presAssocID="{3A3785B4-97ED-4B3C-B1C8-E7F40865B94E}" presName="parTx" presStyleLbl="revTx" presStyleIdx="2" presStyleCnt="5">
        <dgm:presLayoutVars>
          <dgm:chMax val="0"/>
          <dgm:chPref val="0"/>
        </dgm:presLayoutVars>
      </dgm:prSet>
      <dgm:spPr/>
    </dgm:pt>
    <dgm:pt modelId="{BD1F6E83-57B4-4172-A617-FD4DE727DD96}" type="pres">
      <dgm:prSet presAssocID="{B49FF3B8-770F-46BF-AD7B-C5A998CB2B1F}" presName="sibTrans" presStyleCnt="0"/>
      <dgm:spPr/>
    </dgm:pt>
    <dgm:pt modelId="{ABAE50D5-3C75-4168-919C-9F908F19FA3D}" type="pres">
      <dgm:prSet presAssocID="{C6AF53A1-DF63-4891-959D-B69292B625C1}" presName="compNode" presStyleCnt="0"/>
      <dgm:spPr/>
    </dgm:pt>
    <dgm:pt modelId="{2CC43453-8C37-4604-B137-DE88E3589D62}" type="pres">
      <dgm:prSet presAssocID="{C6AF53A1-DF63-4891-959D-B69292B625C1}" presName="bgRect" presStyleLbl="bgShp" presStyleIdx="3" presStyleCnt="5"/>
      <dgm:spPr/>
    </dgm:pt>
    <dgm:pt modelId="{676EA6E2-EC7E-4C04-A146-939F6DD23B8B}" type="pres">
      <dgm:prSet presAssocID="{C6AF53A1-DF63-4891-959D-B69292B625C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B354D247-A4CC-4D41-8F6B-072B9F641582}" type="pres">
      <dgm:prSet presAssocID="{C6AF53A1-DF63-4891-959D-B69292B625C1}" presName="spaceRect" presStyleCnt="0"/>
      <dgm:spPr/>
    </dgm:pt>
    <dgm:pt modelId="{4319D3BB-94A2-469E-B725-FFC14F6E5549}" type="pres">
      <dgm:prSet presAssocID="{C6AF53A1-DF63-4891-959D-B69292B625C1}" presName="parTx" presStyleLbl="revTx" presStyleIdx="3" presStyleCnt="5">
        <dgm:presLayoutVars>
          <dgm:chMax val="0"/>
          <dgm:chPref val="0"/>
        </dgm:presLayoutVars>
      </dgm:prSet>
      <dgm:spPr/>
    </dgm:pt>
    <dgm:pt modelId="{65B46F6D-C868-4220-8D5B-C1E0CF37F13D}" type="pres">
      <dgm:prSet presAssocID="{F3137A10-5591-48AF-B4C9-5B5C0EC8DBCB}" presName="sibTrans" presStyleCnt="0"/>
      <dgm:spPr/>
    </dgm:pt>
    <dgm:pt modelId="{13C36B26-D9DE-4374-8852-BEC4F455D0CB}" type="pres">
      <dgm:prSet presAssocID="{BC0DFCD4-1C15-4999-9AF7-E013D576A281}" presName="compNode" presStyleCnt="0"/>
      <dgm:spPr/>
    </dgm:pt>
    <dgm:pt modelId="{CC7D412F-64ED-44D8-AE0E-847E7200B1F2}" type="pres">
      <dgm:prSet presAssocID="{BC0DFCD4-1C15-4999-9AF7-E013D576A281}" presName="bgRect" presStyleLbl="bgShp" presStyleIdx="4" presStyleCnt="5"/>
      <dgm:spPr/>
    </dgm:pt>
    <dgm:pt modelId="{FF3D4330-B270-48F8-9BDF-39A527C662DE}" type="pres">
      <dgm:prSet presAssocID="{BC0DFCD4-1C15-4999-9AF7-E013D576A2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2EBB9E2-6276-4A22-80DD-37D9B0542FC4}" type="pres">
      <dgm:prSet presAssocID="{BC0DFCD4-1C15-4999-9AF7-E013D576A281}" presName="spaceRect" presStyleCnt="0"/>
      <dgm:spPr/>
    </dgm:pt>
    <dgm:pt modelId="{C5CBEA9E-7786-4475-B7D0-AC4175CC08DB}" type="pres">
      <dgm:prSet presAssocID="{BC0DFCD4-1C15-4999-9AF7-E013D576A28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0BA6A1A-0675-42C0-8256-EBA494E04B4B}" srcId="{579DB0EA-D5D0-486B-AA12-44EDA23256CD}" destId="{3A3785B4-97ED-4B3C-B1C8-E7F40865B94E}" srcOrd="2" destOrd="0" parTransId="{40C8E094-5B50-4826-A9CB-400EF9DACAA5}" sibTransId="{B49FF3B8-770F-46BF-AD7B-C5A998CB2B1F}"/>
    <dgm:cxn modelId="{AEBFFC28-3E02-4DC4-8B81-A3A5B778B59E}" srcId="{579DB0EA-D5D0-486B-AA12-44EDA23256CD}" destId="{50A80540-1A12-4F2D-B157-035BCA173700}" srcOrd="1" destOrd="0" parTransId="{91211AA4-0612-4D3E-8942-F0717A4B1AC5}" sibTransId="{88FA1927-9900-4110-8432-B6AD4D97F2E9}"/>
    <dgm:cxn modelId="{4347EC2A-22AE-4FD7-9751-361B398E85C8}" srcId="{579DB0EA-D5D0-486B-AA12-44EDA23256CD}" destId="{BC0DFCD4-1C15-4999-9AF7-E013D576A281}" srcOrd="4" destOrd="0" parTransId="{BAEB1237-30A1-4DF0-A9AE-CC9A9122BA0D}" sibTransId="{70E78FAE-885D-488A-9C84-14BC4C777D6D}"/>
    <dgm:cxn modelId="{6174B033-658C-468D-9BD0-073B783DE971}" type="presOf" srcId="{3A3785B4-97ED-4B3C-B1C8-E7F40865B94E}" destId="{C099A655-C028-44AC-909F-1BF30642AB79}" srcOrd="0" destOrd="0" presId="urn:microsoft.com/office/officeart/2018/2/layout/IconVerticalSolidList"/>
    <dgm:cxn modelId="{76715444-742B-4426-B082-D3C44D40DD4D}" srcId="{579DB0EA-D5D0-486B-AA12-44EDA23256CD}" destId="{C6AF53A1-DF63-4891-959D-B69292B625C1}" srcOrd="3" destOrd="0" parTransId="{AE5D0FD4-5FE3-4E97-AA06-A709FDF1DA27}" sibTransId="{F3137A10-5591-48AF-B4C9-5B5C0EC8DBCB}"/>
    <dgm:cxn modelId="{70B4264E-CCB5-49CC-92E7-7FF115A9624E}" srcId="{579DB0EA-D5D0-486B-AA12-44EDA23256CD}" destId="{97683180-DFB3-40E5-9602-2048425C8E59}" srcOrd="0" destOrd="0" parTransId="{B7ABCB28-3B3B-40FA-B44B-BA455B83E4F1}" sibTransId="{3D5DD4CC-C180-4750-A167-AD23C076883F}"/>
    <dgm:cxn modelId="{40CFED9E-6A27-4857-92D5-7DC471D84F15}" type="presOf" srcId="{579DB0EA-D5D0-486B-AA12-44EDA23256CD}" destId="{A5023715-1E91-4752-A8C9-787A3546ECAA}" srcOrd="0" destOrd="0" presId="urn:microsoft.com/office/officeart/2018/2/layout/IconVerticalSolidList"/>
    <dgm:cxn modelId="{8666C2BA-4F59-43DF-BE8B-7690F7C5E151}" type="presOf" srcId="{50A80540-1A12-4F2D-B157-035BCA173700}" destId="{9B653500-4607-4670-A61E-B78FE65A75FF}" srcOrd="0" destOrd="0" presId="urn:microsoft.com/office/officeart/2018/2/layout/IconVerticalSolidList"/>
    <dgm:cxn modelId="{E20266D0-B87F-4DB5-B759-63C1E960B3FB}" type="presOf" srcId="{C6AF53A1-DF63-4891-959D-B69292B625C1}" destId="{4319D3BB-94A2-469E-B725-FFC14F6E5549}" srcOrd="0" destOrd="0" presId="urn:microsoft.com/office/officeart/2018/2/layout/IconVerticalSolidList"/>
    <dgm:cxn modelId="{5D34ECDD-C536-4134-9F56-405878B51255}" type="presOf" srcId="{BC0DFCD4-1C15-4999-9AF7-E013D576A281}" destId="{C5CBEA9E-7786-4475-B7D0-AC4175CC08DB}" srcOrd="0" destOrd="0" presId="urn:microsoft.com/office/officeart/2018/2/layout/IconVerticalSolidList"/>
    <dgm:cxn modelId="{C9BCDFFD-E96A-4834-AFD4-3EA7CF755C85}" type="presOf" srcId="{97683180-DFB3-40E5-9602-2048425C8E59}" destId="{BB72645D-7CCF-4521-8A6F-AAE345C02EE4}" srcOrd="0" destOrd="0" presId="urn:microsoft.com/office/officeart/2018/2/layout/IconVerticalSolidList"/>
    <dgm:cxn modelId="{32C6E3BE-FC60-4381-986F-0CFF801076B5}" type="presParOf" srcId="{A5023715-1E91-4752-A8C9-787A3546ECAA}" destId="{564850B0-F071-4072-8836-9A6D0213870F}" srcOrd="0" destOrd="0" presId="urn:microsoft.com/office/officeart/2018/2/layout/IconVerticalSolidList"/>
    <dgm:cxn modelId="{C3F93B28-6F63-49AB-99F4-D173E762D9FE}" type="presParOf" srcId="{564850B0-F071-4072-8836-9A6D0213870F}" destId="{97E66AF1-C536-4AA2-A291-FEE4CE1600BF}" srcOrd="0" destOrd="0" presId="urn:microsoft.com/office/officeart/2018/2/layout/IconVerticalSolidList"/>
    <dgm:cxn modelId="{8A72EDFF-9A0F-41FE-B8AC-5EC65828585D}" type="presParOf" srcId="{564850B0-F071-4072-8836-9A6D0213870F}" destId="{F9657CEE-258C-47A7-A5ED-78C47196B836}" srcOrd="1" destOrd="0" presId="urn:microsoft.com/office/officeart/2018/2/layout/IconVerticalSolidList"/>
    <dgm:cxn modelId="{1E987D24-9AA4-48DD-81D8-9D86E79C7670}" type="presParOf" srcId="{564850B0-F071-4072-8836-9A6D0213870F}" destId="{ED2BEE1D-66BB-4D54-9659-2F64083C1A8B}" srcOrd="2" destOrd="0" presId="urn:microsoft.com/office/officeart/2018/2/layout/IconVerticalSolidList"/>
    <dgm:cxn modelId="{D83F9203-78CE-4200-B434-00D2FB2461E6}" type="presParOf" srcId="{564850B0-F071-4072-8836-9A6D0213870F}" destId="{BB72645D-7CCF-4521-8A6F-AAE345C02EE4}" srcOrd="3" destOrd="0" presId="urn:microsoft.com/office/officeart/2018/2/layout/IconVerticalSolidList"/>
    <dgm:cxn modelId="{5E16B74E-5BA4-4A5B-9E3C-A87FF506F644}" type="presParOf" srcId="{A5023715-1E91-4752-A8C9-787A3546ECAA}" destId="{BF8743B7-E7A3-4289-9A85-FCE95AFC6F76}" srcOrd="1" destOrd="0" presId="urn:microsoft.com/office/officeart/2018/2/layout/IconVerticalSolidList"/>
    <dgm:cxn modelId="{FAB2DA0E-0A4A-48AE-8C29-EEDDFFD7FC1C}" type="presParOf" srcId="{A5023715-1E91-4752-A8C9-787A3546ECAA}" destId="{0D1C6320-CAF3-4B2E-A8FC-16375CF6B12E}" srcOrd="2" destOrd="0" presId="urn:microsoft.com/office/officeart/2018/2/layout/IconVerticalSolidList"/>
    <dgm:cxn modelId="{1FD9EFF5-A333-4B68-A697-C351E44465A5}" type="presParOf" srcId="{0D1C6320-CAF3-4B2E-A8FC-16375CF6B12E}" destId="{373F081E-470A-42A3-9F76-077E6AEF4149}" srcOrd="0" destOrd="0" presId="urn:microsoft.com/office/officeart/2018/2/layout/IconVerticalSolidList"/>
    <dgm:cxn modelId="{DC68D0B9-AA8A-4192-A9F0-44ED783DD6ED}" type="presParOf" srcId="{0D1C6320-CAF3-4B2E-A8FC-16375CF6B12E}" destId="{FB6753F4-0B4C-484F-A74C-6F36A732D4CC}" srcOrd="1" destOrd="0" presId="urn:microsoft.com/office/officeart/2018/2/layout/IconVerticalSolidList"/>
    <dgm:cxn modelId="{FBD2AB15-CF08-4144-B118-970FD5D205F3}" type="presParOf" srcId="{0D1C6320-CAF3-4B2E-A8FC-16375CF6B12E}" destId="{4BE5D082-56DE-42CD-8795-86EAA8EF5A5E}" srcOrd="2" destOrd="0" presId="urn:microsoft.com/office/officeart/2018/2/layout/IconVerticalSolidList"/>
    <dgm:cxn modelId="{74E1285C-2B53-4C70-A637-4601B137F052}" type="presParOf" srcId="{0D1C6320-CAF3-4B2E-A8FC-16375CF6B12E}" destId="{9B653500-4607-4670-A61E-B78FE65A75FF}" srcOrd="3" destOrd="0" presId="urn:microsoft.com/office/officeart/2018/2/layout/IconVerticalSolidList"/>
    <dgm:cxn modelId="{39148E93-FA34-42EA-BB46-F4046F3FB3B0}" type="presParOf" srcId="{A5023715-1E91-4752-A8C9-787A3546ECAA}" destId="{D4772B99-AEC0-41D5-8D1C-0190690164F4}" srcOrd="3" destOrd="0" presId="urn:microsoft.com/office/officeart/2018/2/layout/IconVerticalSolidList"/>
    <dgm:cxn modelId="{9F25D141-84B6-4AF7-9631-476AA6BA4A4F}" type="presParOf" srcId="{A5023715-1E91-4752-A8C9-787A3546ECAA}" destId="{AB584791-A70A-46C8-A0DC-F00E63102A68}" srcOrd="4" destOrd="0" presId="urn:microsoft.com/office/officeart/2018/2/layout/IconVerticalSolidList"/>
    <dgm:cxn modelId="{6F869EFD-7D55-4BCA-9CD5-409EB7C3F140}" type="presParOf" srcId="{AB584791-A70A-46C8-A0DC-F00E63102A68}" destId="{EC223304-EF6F-45CE-B36E-CF1742FD5DD4}" srcOrd="0" destOrd="0" presId="urn:microsoft.com/office/officeart/2018/2/layout/IconVerticalSolidList"/>
    <dgm:cxn modelId="{C3FAD636-EDF0-4791-91F8-5512D1981169}" type="presParOf" srcId="{AB584791-A70A-46C8-A0DC-F00E63102A68}" destId="{9670AD1A-13D0-468B-9690-D0229153E8C9}" srcOrd="1" destOrd="0" presId="urn:microsoft.com/office/officeart/2018/2/layout/IconVerticalSolidList"/>
    <dgm:cxn modelId="{0DB256A3-53A4-4EEF-933B-03DF5F726986}" type="presParOf" srcId="{AB584791-A70A-46C8-A0DC-F00E63102A68}" destId="{7D0D7460-3495-4FB9-9EF9-571BA603C72A}" srcOrd="2" destOrd="0" presId="urn:microsoft.com/office/officeart/2018/2/layout/IconVerticalSolidList"/>
    <dgm:cxn modelId="{D032A6EF-AE38-415D-9E03-6D888969F62F}" type="presParOf" srcId="{AB584791-A70A-46C8-A0DC-F00E63102A68}" destId="{C099A655-C028-44AC-909F-1BF30642AB79}" srcOrd="3" destOrd="0" presId="urn:microsoft.com/office/officeart/2018/2/layout/IconVerticalSolidList"/>
    <dgm:cxn modelId="{4E612F83-157F-4AAF-909B-C636C713B0A6}" type="presParOf" srcId="{A5023715-1E91-4752-A8C9-787A3546ECAA}" destId="{BD1F6E83-57B4-4172-A617-FD4DE727DD96}" srcOrd="5" destOrd="0" presId="urn:microsoft.com/office/officeart/2018/2/layout/IconVerticalSolidList"/>
    <dgm:cxn modelId="{F552132E-261A-4A1A-81FA-3D6A8352376D}" type="presParOf" srcId="{A5023715-1E91-4752-A8C9-787A3546ECAA}" destId="{ABAE50D5-3C75-4168-919C-9F908F19FA3D}" srcOrd="6" destOrd="0" presId="urn:microsoft.com/office/officeart/2018/2/layout/IconVerticalSolidList"/>
    <dgm:cxn modelId="{2AE02676-FBF0-46BC-B1B3-CD09ADFE26E4}" type="presParOf" srcId="{ABAE50D5-3C75-4168-919C-9F908F19FA3D}" destId="{2CC43453-8C37-4604-B137-DE88E3589D62}" srcOrd="0" destOrd="0" presId="urn:microsoft.com/office/officeart/2018/2/layout/IconVerticalSolidList"/>
    <dgm:cxn modelId="{AC9887DE-C4E5-48B0-833F-9C79FA3E7B82}" type="presParOf" srcId="{ABAE50D5-3C75-4168-919C-9F908F19FA3D}" destId="{676EA6E2-EC7E-4C04-A146-939F6DD23B8B}" srcOrd="1" destOrd="0" presId="urn:microsoft.com/office/officeart/2018/2/layout/IconVerticalSolidList"/>
    <dgm:cxn modelId="{ACB74F4F-D8A5-4426-A4DB-31FCF2169C81}" type="presParOf" srcId="{ABAE50D5-3C75-4168-919C-9F908F19FA3D}" destId="{B354D247-A4CC-4D41-8F6B-072B9F641582}" srcOrd="2" destOrd="0" presId="urn:microsoft.com/office/officeart/2018/2/layout/IconVerticalSolidList"/>
    <dgm:cxn modelId="{D65D5BC6-6C3D-40C0-B9CD-342D76A84740}" type="presParOf" srcId="{ABAE50D5-3C75-4168-919C-9F908F19FA3D}" destId="{4319D3BB-94A2-469E-B725-FFC14F6E5549}" srcOrd="3" destOrd="0" presId="urn:microsoft.com/office/officeart/2018/2/layout/IconVerticalSolidList"/>
    <dgm:cxn modelId="{9CFB3BEB-6FB0-4311-B0E1-6D9543CE8830}" type="presParOf" srcId="{A5023715-1E91-4752-A8C9-787A3546ECAA}" destId="{65B46F6D-C868-4220-8D5B-C1E0CF37F13D}" srcOrd="7" destOrd="0" presId="urn:microsoft.com/office/officeart/2018/2/layout/IconVerticalSolidList"/>
    <dgm:cxn modelId="{534C561A-205C-4ADF-B2A2-65BC31C272D6}" type="presParOf" srcId="{A5023715-1E91-4752-A8C9-787A3546ECAA}" destId="{13C36B26-D9DE-4374-8852-BEC4F455D0CB}" srcOrd="8" destOrd="0" presId="urn:microsoft.com/office/officeart/2018/2/layout/IconVerticalSolidList"/>
    <dgm:cxn modelId="{7CF5F4C4-4901-47EF-ABE1-20E4D6FFCCC8}" type="presParOf" srcId="{13C36B26-D9DE-4374-8852-BEC4F455D0CB}" destId="{CC7D412F-64ED-44D8-AE0E-847E7200B1F2}" srcOrd="0" destOrd="0" presId="urn:microsoft.com/office/officeart/2018/2/layout/IconVerticalSolidList"/>
    <dgm:cxn modelId="{7D489F1B-B441-49B9-92D7-8968DDAABED3}" type="presParOf" srcId="{13C36B26-D9DE-4374-8852-BEC4F455D0CB}" destId="{FF3D4330-B270-48F8-9BDF-39A527C662DE}" srcOrd="1" destOrd="0" presId="urn:microsoft.com/office/officeart/2018/2/layout/IconVerticalSolidList"/>
    <dgm:cxn modelId="{2FC42BD3-FE20-44F3-9514-B81EBF545D04}" type="presParOf" srcId="{13C36B26-D9DE-4374-8852-BEC4F455D0CB}" destId="{E2EBB9E2-6276-4A22-80DD-37D9B0542FC4}" srcOrd="2" destOrd="0" presId="urn:microsoft.com/office/officeart/2018/2/layout/IconVerticalSolidList"/>
    <dgm:cxn modelId="{7EF50053-0B3D-487B-BBB6-91E98EE2D579}" type="presParOf" srcId="{13C36B26-D9DE-4374-8852-BEC4F455D0CB}" destId="{C5CBEA9E-7786-4475-B7D0-AC4175CC08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66AF1-C536-4AA2-A291-FEE4CE1600BF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57CEE-258C-47A7-A5ED-78C47196B836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2645D-7CCF-4521-8A6F-AAE345C02EE4}">
      <dsp:nvSpPr>
        <dsp:cNvPr id="0" name=""/>
        <dsp:cNvSpPr/>
      </dsp:nvSpPr>
      <dsp:spPr>
        <a:xfrm>
          <a:off x="1087129" y="4418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Python Implementations for :</a:t>
          </a:r>
          <a:endParaRPr lang="en-US" sz="1900" kern="1200" dirty="0"/>
        </a:p>
      </dsp:txBody>
      <dsp:txXfrm>
        <a:off x="1087129" y="4418"/>
        <a:ext cx="5161270" cy="941237"/>
      </dsp:txXfrm>
    </dsp:sp>
    <dsp:sp modelId="{373F081E-470A-42A3-9F76-077E6AEF4149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753F4-0B4C-484F-A74C-6F36A732D4CC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53500-4607-4670-A61E-B78FE65A75FF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Geometrical Analysis</a:t>
          </a:r>
          <a:endParaRPr lang="en-US" sz="1900" kern="1200" dirty="0"/>
        </a:p>
      </dsp:txBody>
      <dsp:txXfrm>
        <a:off x="1087129" y="1180965"/>
        <a:ext cx="5161270" cy="941237"/>
      </dsp:txXfrm>
    </dsp:sp>
    <dsp:sp modelId="{EC223304-EF6F-45CE-B36E-CF1742FD5DD4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0AD1A-13D0-468B-9690-D0229153E8C9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9A655-C028-44AC-909F-1BF30642AB79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Finding SVD</a:t>
          </a:r>
          <a:endParaRPr lang="en-US" sz="1900" kern="1200" dirty="0"/>
        </a:p>
      </dsp:txBody>
      <dsp:txXfrm>
        <a:off x="1087129" y="2357512"/>
        <a:ext cx="5161270" cy="941237"/>
      </dsp:txXfrm>
    </dsp:sp>
    <dsp:sp modelId="{2CC43453-8C37-4604-B137-DE88E3589D62}">
      <dsp:nvSpPr>
        <dsp:cNvPr id="0" name=""/>
        <dsp:cNvSpPr/>
      </dsp:nvSpPr>
      <dsp:spPr>
        <a:xfrm>
          <a:off x="0" y="3534059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EA6E2-EC7E-4C04-A146-939F6DD23B8B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9D3BB-94A2-469E-B725-FFC14F6E5549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Image Processing</a:t>
          </a:r>
          <a:endParaRPr lang="en-US" sz="1900" kern="1200" dirty="0"/>
        </a:p>
      </dsp:txBody>
      <dsp:txXfrm>
        <a:off x="1087129" y="3534059"/>
        <a:ext cx="5161270" cy="941237"/>
      </dsp:txXfrm>
    </dsp:sp>
    <dsp:sp modelId="{CC7D412F-64ED-44D8-AE0E-847E7200B1F2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4330-B270-48F8-9BDF-39A527C662DE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BEA9E-7786-4475-B7D0-AC4175CC08DB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Calibri Light" panose="020F0302020204030204"/>
            </a:rPr>
            <a:t>Plotting graphs</a:t>
          </a:r>
          <a:r>
            <a:rPr lang="en-GB" sz="1900" kern="1200"/>
            <a:t> for Singular Values</a:t>
          </a:r>
          <a:endParaRPr lang="en-US" sz="1900" kern="1200"/>
        </a:p>
      </dsp:txBody>
      <dsp:txXfrm>
        <a:off x="1087129" y="4710606"/>
        <a:ext cx="5161270" cy="941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97C93-1FB3-47C0-B210-62FED7389FF6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9451A-825D-4A75-BF3B-054F2F7BE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32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6D3B2-DC1A-4DC5-BA88-136D08376B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6D3B2-DC1A-4DC5-BA88-136D08376B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7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6D3B2-DC1A-4DC5-BA88-136D08376B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9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0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7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8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2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5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</a:t>
            </a:r>
            <a:r>
              <a:rPr lang="en-US"/>
              <a:t>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5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3BB3D-634B-4841-A842-40BEFFD34770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04D9C-2910-4FC7-8A07-E8CC149C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8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2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80.png"/><Relationship Id="rId5" Type="http://schemas.openxmlformats.org/officeDocument/2006/relationships/image" Target="../media/image18.png"/><Relationship Id="rId10" Type="http://schemas.openxmlformats.org/officeDocument/2006/relationships/image" Target="../media/image79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9.png"/><Relationship Id="rId7" Type="http://schemas.openxmlformats.org/officeDocument/2006/relationships/image" Target="../media/image9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31.png"/><Relationship Id="rId5" Type="http://schemas.openxmlformats.org/officeDocument/2006/relationships/image" Target="../media/image88.png"/><Relationship Id="rId10" Type="http://schemas.openxmlformats.org/officeDocument/2006/relationships/image" Target="../media/image30.png"/><Relationship Id="rId4" Type="http://schemas.openxmlformats.org/officeDocument/2006/relationships/image" Target="../media/image87.png"/><Relationship Id="rId9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69843"/>
            <a:ext cx="12192000" cy="151074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SINGULAR</a:t>
            </a:r>
            <a:r>
              <a:rPr lang="en-US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VALUE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DECOMPOSITION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7666" y="2512381"/>
            <a:ext cx="9700334" cy="274541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1.intro,svd </a:t>
            </a:r>
            <a:r>
              <a:rPr lang="en-US" b="1" dirty="0" err="1"/>
              <a:t>theortical</a:t>
            </a:r>
            <a:r>
              <a:rPr lang="en-US" b="1" dirty="0"/>
              <a:t>  concepts – Nitesh</a:t>
            </a:r>
          </a:p>
          <a:p>
            <a:r>
              <a:rPr lang="en-US" b="1" dirty="0"/>
              <a:t>2.geometrical </a:t>
            </a:r>
            <a:r>
              <a:rPr lang="en-US" b="1" dirty="0" err="1"/>
              <a:t>intrepretation</a:t>
            </a:r>
            <a:r>
              <a:rPr lang="en-US" b="1" dirty="0"/>
              <a:t>- Nidhi</a:t>
            </a:r>
          </a:p>
          <a:p>
            <a:r>
              <a:rPr lang="en-US" b="1" dirty="0"/>
              <a:t>3.geo </a:t>
            </a:r>
            <a:r>
              <a:rPr lang="en-US" b="1" dirty="0" err="1"/>
              <a:t>implemntation-Sawan</a:t>
            </a:r>
            <a:endParaRPr lang="en-US" b="1" dirty="0"/>
          </a:p>
          <a:p>
            <a:r>
              <a:rPr lang="en-US" b="1" dirty="0"/>
              <a:t>4.svd </a:t>
            </a:r>
            <a:r>
              <a:rPr lang="en-US" b="1" dirty="0" err="1"/>
              <a:t>example,kth</a:t>
            </a:r>
            <a:r>
              <a:rPr lang="en-US" b="1" dirty="0"/>
              <a:t> </a:t>
            </a:r>
            <a:r>
              <a:rPr lang="en-US" b="1" dirty="0" err="1"/>
              <a:t>approx</a:t>
            </a:r>
            <a:r>
              <a:rPr lang="en-US" b="1" dirty="0"/>
              <a:t>- Gurdeep</a:t>
            </a:r>
          </a:p>
          <a:p>
            <a:r>
              <a:rPr lang="en-US" b="1" dirty="0"/>
              <a:t>5. </a:t>
            </a:r>
            <a:r>
              <a:rPr lang="en-US" b="1" dirty="0" err="1"/>
              <a:t>svd</a:t>
            </a:r>
            <a:r>
              <a:rPr lang="en-US" b="1" dirty="0"/>
              <a:t> example(implementation),image </a:t>
            </a:r>
            <a:r>
              <a:rPr lang="en-US" b="1" dirty="0" err="1"/>
              <a:t>compressiom</a:t>
            </a:r>
            <a:r>
              <a:rPr lang="en-US" b="1" dirty="0"/>
              <a:t> implementation – </a:t>
            </a:r>
            <a:r>
              <a:rPr lang="en-US" b="1" dirty="0" err="1"/>
              <a:t>Sawan</a:t>
            </a:r>
            <a:endParaRPr lang="en-US" b="1" dirty="0"/>
          </a:p>
          <a:p>
            <a:r>
              <a:rPr lang="en-US" b="1" dirty="0"/>
              <a:t>6.pseudo inverse(imp),power method -Shradha</a:t>
            </a:r>
          </a:p>
        </p:txBody>
      </p:sp>
    </p:spTree>
    <p:extLst>
      <p:ext uri="{BB962C8B-B14F-4D97-AF65-F5344CB8AC3E}">
        <p14:creationId xmlns:p14="http://schemas.microsoft.com/office/powerpoint/2010/main" val="374102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Linear transformations</a:t>
            </a:r>
            <a:endParaRPr lang="en-IN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f(x) = Ax , where  x =  (</a:t>
                </a:r>
                <a:r>
                  <a:rPr lang="en-US" dirty="0" err="1"/>
                  <a:t>p,q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 : R2 → R2  (If A</a:t>
                </a:r>
                <a:r>
                  <a:rPr lang="en-US" sz="1600" dirty="0"/>
                  <a:t>n*m</a:t>
                </a:r>
                <a:r>
                  <a:rPr lang="en-US" dirty="0"/>
                  <a:t>, then f: Rm →Rn)</a:t>
                </a:r>
              </a:p>
              <a:p>
                <a:r>
                  <a:rPr lang="en-US" dirty="0"/>
                  <a:t>f(x) = (3*p + 0*q,4*p + 5*q)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Here we created a function which maps x =(p, q) to a 2D vector (3*p + 0*q,4*p + 5*q)</a:t>
                </a:r>
              </a:p>
              <a:p>
                <a:pPr marL="0" indent="0">
                  <a:buNone/>
                </a:pPr>
                <a:r>
                  <a:rPr lang="en-US" dirty="0"/>
                  <a:t>Let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Mapping (</a:t>
                </a:r>
                <a:r>
                  <a:rPr lang="en-US" dirty="0" err="1"/>
                  <a:t>p,q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(1,0) →  (3,4)            (0,1) →  (0,5)</a:t>
                </a:r>
              </a:p>
              <a:p>
                <a:r>
                  <a:rPr lang="en-US" dirty="0"/>
                  <a:t>(-1,0) → (-3,-4)         (0,-1) → (0,-5)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  <a:blipFill>
                <a:blip r:embed="rId2"/>
                <a:stretch>
                  <a:fillRect l="-1217" t="-2073" b="-3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167043"/>
            <a:ext cx="65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9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Linear transformation</a:t>
            </a:r>
            <a:endParaRPr lang="en-IN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684" y="1397999"/>
            <a:ext cx="4472432" cy="466588"/>
          </a:xfrm>
        </p:spPr>
        <p:txBody>
          <a:bodyPr/>
          <a:lstStyle/>
          <a:p>
            <a:pPr algn="ctr"/>
            <a:r>
              <a:rPr lang="en-US" dirty="0"/>
              <a:t>(</a:t>
            </a:r>
            <a:r>
              <a:rPr lang="en-US" dirty="0" err="1"/>
              <a:t>p,q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6575" y="1864587"/>
            <a:ext cx="3720650" cy="368458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6170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(3*p + 0*q,4*p + 5*q)</a:t>
            </a:r>
          </a:p>
          <a:p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59472" y="1864587"/>
            <a:ext cx="3608643" cy="368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86575" y="6007261"/>
            <a:ext cx="832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The transformation turned unit circle into ellipse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21" y="4231043"/>
            <a:ext cx="1958510" cy="1928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34" y="4538689"/>
            <a:ext cx="2999250" cy="1312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067" y="4147900"/>
            <a:ext cx="2674852" cy="18213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541" y="983140"/>
            <a:ext cx="1882303" cy="18823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0067" y="837484"/>
            <a:ext cx="2629128" cy="1958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794661" y="1264280"/>
                <a:ext cx="2302136" cy="603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61" y="1264280"/>
                <a:ext cx="2302136" cy="603499"/>
              </a:xfrm>
              <a:prstGeom prst="rect">
                <a:avLst/>
              </a:prstGeom>
              <a:blipFill>
                <a:blip r:embed="rId8"/>
                <a:stretch>
                  <a:fillRect l="-2918" b="-10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31860" y="3232049"/>
                <a:ext cx="2143664" cy="604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</a:t>
                </a:r>
                <a14:m>
                  <m:oMath xmlns:m="http://schemas.openxmlformats.org/officeDocument/2006/math">
                    <m:r>
                      <a:rPr lang="en-US" sz="2000" b="1" i="1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sz="2000" b="1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860" y="3232049"/>
                <a:ext cx="2143664" cy="604396"/>
              </a:xfrm>
              <a:prstGeom prst="rect">
                <a:avLst/>
              </a:prstGeom>
              <a:blipFill>
                <a:blip r:embed="rId9"/>
                <a:stretch>
                  <a:fillRect l="-3125" b="-2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94661" y="3258330"/>
                <a:ext cx="2302136" cy="603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000" b="1" dirty="0">
                    <a:latin typeface="Consolas" panose="020B0609020204030204" pitchFamily="49" charset="0"/>
                  </a:rPr>
                  <a:t>Σ</a:t>
                </a:r>
                <a:r>
                  <a:rPr lang="en-US" sz="2000" b="1" dirty="0"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sz="2000" b="1" i="1" smtClean="0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2000" b="1" dirty="0" smtClean="0">
                                  <a:latin typeface="Consolas" panose="020B0609020204030204" pitchFamily="49" charset="0"/>
                                </a:rPr>
                                <m:t>Σ</m:t>
                              </m:r>
                              <m:r>
                                <m:rPr>
                                  <m:nor/>
                                </m:rPr>
                                <a:rPr lang="en-US" sz="2000" b="1" i="0" dirty="0" smtClean="0">
                                  <a:latin typeface="Consolas" panose="020B0609020204030204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l-GR" sz="2000" b="1" dirty="0" smtClean="0">
                                  <a:latin typeface="Consolas" panose="020B0609020204030204" pitchFamily="49" charset="0"/>
                                </a:rPr>
                                <m:t>Σ</m:t>
                              </m:r>
                              <m:r>
                                <m:rPr>
                                  <m:nor/>
                                </m:rPr>
                                <a:rPr lang="en-US" sz="2000" b="1" i="0" dirty="0" smtClean="0">
                                  <a:latin typeface="Consolas" panose="020B0609020204030204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2000" b="1" dirty="0" smtClean="0">
                                  <a:latin typeface="Consolas" panose="020B0609020204030204" pitchFamily="49" charset="0"/>
                                </a:rPr>
                                <m:t>Σ</m:t>
                              </m:r>
                              <m:r>
                                <m:rPr>
                                  <m:nor/>
                                </m:rPr>
                                <a:rPr lang="en-US" sz="2000" b="1" i="0" dirty="0" smtClean="0">
                                  <a:latin typeface="Consolas" panose="020B0609020204030204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61" y="3258330"/>
                <a:ext cx="2302136" cy="603499"/>
              </a:xfrm>
              <a:prstGeom prst="rect">
                <a:avLst/>
              </a:prstGeom>
              <a:blipFill>
                <a:blip r:embed="rId10"/>
                <a:stretch>
                  <a:fillRect l="-2918" b="-10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403220" y="3240910"/>
                <a:ext cx="2312722" cy="60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U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220" y="3240910"/>
                <a:ext cx="2312722" cy="605487"/>
              </a:xfrm>
              <a:prstGeom prst="rect">
                <a:avLst/>
              </a:prstGeom>
              <a:blipFill>
                <a:blip r:embed="rId11"/>
                <a:stretch>
                  <a:fillRect l="-2632" b="-2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256422" y="118492"/>
            <a:ext cx="368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SVD</a:t>
            </a:r>
            <a:endParaRPr lang="en-IN" sz="5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86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6111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+mn-lt"/>
              </a:rPr>
              <a:t>SVD is a method of decomposing matrix into other matrices</a:t>
            </a:r>
            <a:br>
              <a:rPr lang="en-IN" dirty="0">
                <a:latin typeface="+mn-lt"/>
              </a:rPr>
            </a:br>
            <a:r>
              <a:rPr lang="en-US" sz="5400" dirty="0"/>
              <a:t>A = U</a:t>
            </a:r>
            <a:r>
              <a:rPr lang="el-GR" sz="6600" dirty="0"/>
              <a:t>Σ</a:t>
            </a:r>
            <a:r>
              <a:rPr lang="en-US" sz="6600" dirty="0"/>
              <a:t>V*</a:t>
            </a:r>
            <a:br>
              <a:rPr lang="en-IN" sz="5400" dirty="0">
                <a:latin typeface="+mn-lt"/>
              </a:rPr>
            </a:br>
            <a:endParaRPr lang="en-IN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8945"/>
            <a:ext cx="10515600" cy="44611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872A2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872A2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np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 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([[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],[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dirty="0">
                <a:solidFill>
                  <a:srgbClr val="9872A2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np.linalg.svd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(A))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Matrix U: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array([[-0.31622777, -0.9486833 ], [-0.9486833 , 0.31622777]]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Diagonal entries of </a:t>
            </a:r>
            <a:r>
              <a:rPr lang="el-GR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Σ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array([6.70820393, 2.23606798])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Matrix Transpose(V):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array([[-0.70710678, -0.70710678], [-0.70710678, 0.70710678]]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431" y="1471940"/>
            <a:ext cx="5353501" cy="2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0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69" y="717630"/>
            <a:ext cx="3482642" cy="567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58137" y="521907"/>
                <a:ext cx="4907666" cy="6069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Here what exactly happening is:</a:t>
                </a:r>
              </a:p>
              <a:p>
                <a:r>
                  <a:rPr lang="el-GR" sz="2800" dirty="0">
                    <a:latin typeface="Consolas" panose="020B0609020204030204" pitchFamily="49" charset="0"/>
                  </a:rPr>
                  <a:t>θ</a:t>
                </a:r>
                <a:r>
                  <a:rPr lang="en-US" sz="2800" dirty="0">
                    <a:latin typeface="Consolas" panose="020B0609020204030204" pitchFamily="49" charset="0"/>
                  </a:rPr>
                  <a:t> = 45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800" dirty="0">
                    <a:latin typeface="Consolas" panose="020B0609020204030204" pitchFamily="49" charset="0"/>
                  </a:rPr>
                  <a:t> </a:t>
                </a:r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800" dirty="0"/>
              </a:p>
              <a:p>
                <a:endParaRPr lang="en-US" sz="2800" dirty="0"/>
              </a:p>
              <a:p>
                <a:r>
                  <a:rPr lang="en-US" sz="2800" dirty="0"/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IN" sz="2800" dirty="0"/>
              </a:p>
              <a:p>
                <a:endParaRPr lang="en-US" sz="2800" dirty="0"/>
              </a:p>
              <a:p>
                <a:r>
                  <a:rPr lang="en-US" sz="2800" dirty="0"/>
                  <a:t>Let us say that 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IN" sz="2800" dirty="0"/>
              </a:p>
              <a:p>
                <a:endParaRPr lang="en-US" sz="2800" dirty="0"/>
              </a:p>
              <a:p>
                <a:r>
                  <a:rPr lang="en-US" sz="2800" dirty="0"/>
                  <a:t>Then transposeV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dirty="0"/>
                  <a:t> *X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eqAr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137" y="521907"/>
                <a:ext cx="4907666" cy="6069418"/>
              </a:xfrm>
              <a:prstGeom prst="rect">
                <a:avLst/>
              </a:prstGeom>
              <a:blipFill>
                <a:blip r:embed="rId3"/>
                <a:stretch>
                  <a:fillRect l="-2609" t="-10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338" y="1006364"/>
            <a:ext cx="2920892" cy="10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97" y="3251692"/>
            <a:ext cx="10939201" cy="3537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57467" y="555585"/>
                <a:ext cx="8113854" cy="2862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000" dirty="0">
                    <a:latin typeface="Consolas" panose="020B0609020204030204" pitchFamily="49" charset="0"/>
                  </a:rPr>
                  <a:t>Σ</a:t>
                </a:r>
                <a:r>
                  <a:rPr lang="en-US" sz="2000" dirty="0"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US" sz="2000" b="0" dirty="0">
                  <a:latin typeface="Consolas" panose="020B0609020204030204" pitchFamily="49" charset="0"/>
                </a:endParaRPr>
              </a:p>
              <a:p>
                <a:r>
                  <a:rPr lang="en-US" sz="2000" dirty="0"/>
                  <a:t>Here what happening is :</a:t>
                </a:r>
              </a:p>
              <a:p>
                <a:r>
                  <a:rPr lang="el-GR" dirty="0">
                    <a:latin typeface="Consolas" panose="020B0609020204030204" pitchFamily="49" charset="0"/>
                  </a:rPr>
                  <a:t>σ</a:t>
                </a:r>
                <a:r>
                  <a:rPr lang="en-US" dirty="0">
                    <a:latin typeface="Consolas" panose="020B0609020204030204" pitchFamily="49" charset="0"/>
                  </a:rPr>
                  <a:t>1 =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en-IN" dirty="0"/>
              </a:p>
              <a:p>
                <a:r>
                  <a:rPr lang="en-US" dirty="0"/>
                  <a:t>Hence </a:t>
                </a:r>
                <a:r>
                  <a:rPr lang="el-GR" dirty="0">
                    <a:latin typeface="Consolas" panose="020B0609020204030204" pitchFamily="49" charset="0"/>
                  </a:rPr>
                  <a:t>σ</a:t>
                </a:r>
                <a:r>
                  <a:rPr lang="en-US" dirty="0">
                    <a:latin typeface="Consolas" panose="020B0609020204030204" pitchFamily="49" charset="0"/>
                  </a:rPr>
                  <a:t>1 will scale everything horizontally by factor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endParaRPr lang="en-US" dirty="0"/>
              </a:p>
              <a:p>
                <a:r>
                  <a:rPr lang="el-GR" dirty="0">
                    <a:latin typeface="Consolas" panose="020B0609020204030204" pitchFamily="49" charset="0"/>
                  </a:rPr>
                  <a:t>σ</a:t>
                </a:r>
                <a:r>
                  <a:rPr lang="en-US" dirty="0">
                    <a:latin typeface="Consolas" panose="020B0609020204030204" pitchFamily="49" charset="0"/>
                  </a:rPr>
                  <a:t>2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en-IN" dirty="0"/>
              </a:p>
              <a:p>
                <a:r>
                  <a:rPr lang="en-US" dirty="0"/>
                  <a:t>Hence  </a:t>
                </a:r>
                <a:r>
                  <a:rPr lang="el-GR" dirty="0">
                    <a:latin typeface="Consolas" panose="020B0609020204030204" pitchFamily="49" charset="0"/>
                  </a:rPr>
                  <a:t>σ</a:t>
                </a:r>
                <a:r>
                  <a:rPr lang="en-US" dirty="0">
                    <a:latin typeface="Consolas" panose="020B0609020204030204" pitchFamily="49" charset="0"/>
                  </a:rPr>
                  <a:t>2 will scale everything vertically by factor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endParaRPr lang="en-US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67" y="555585"/>
                <a:ext cx="8113854" cy="2862450"/>
              </a:xfrm>
              <a:prstGeom prst="rect">
                <a:avLst/>
              </a:prstGeom>
              <a:blipFill>
                <a:blip r:embed="rId3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36871" y="29746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26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061" y="370392"/>
            <a:ext cx="3592359" cy="6221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56122" y="1169042"/>
                <a:ext cx="4514126" cy="600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Here what exactly happening is:</a:t>
                </a:r>
              </a:p>
              <a:p>
                <a:endParaRPr lang="en-US" sz="3200" dirty="0"/>
              </a:p>
              <a:p>
                <a:r>
                  <a:rPr lang="el-GR" sz="3200" dirty="0">
                    <a:latin typeface="Consolas" panose="020B0609020204030204" pitchFamily="49" charset="0"/>
                  </a:rPr>
                  <a:t>θ</a:t>
                </a:r>
                <a:r>
                  <a:rPr lang="en-US" sz="3200" dirty="0">
                    <a:latin typeface="Consolas" panose="020B0609020204030204" pitchFamily="49" charset="0"/>
                  </a:rPr>
                  <a:t> = 71.72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3200" dirty="0">
                    <a:latin typeface="Consolas" panose="020B0609020204030204" pitchFamily="49" charset="0"/>
                  </a:rPr>
                  <a:t> </a:t>
                </a:r>
                <a:endParaRPr lang="en-US" sz="3200" dirty="0"/>
              </a:p>
              <a:p>
                <a:r>
                  <a:rPr lang="en-US" sz="3200" dirty="0"/>
                  <a:t>Hence, </a:t>
                </a:r>
              </a:p>
              <a:p>
                <a:r>
                  <a:rPr lang="en-US" sz="3200" dirty="0"/>
                  <a:t>U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IN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Then U*</a:t>
                </a:r>
                <a:r>
                  <a:rPr lang="el-GR" sz="3200" dirty="0">
                    <a:latin typeface="Consolas" panose="020B0609020204030204" pitchFamily="49" charset="0"/>
                  </a:rPr>
                  <a:t>Σ</a:t>
                </a:r>
                <a:r>
                  <a:rPr lang="en-US" sz="3200" dirty="0">
                    <a:latin typeface="Consolas" panose="020B0609020204030204" pitchFamily="49" charset="0"/>
                  </a:rPr>
                  <a:t>*</a:t>
                </a:r>
                <a:r>
                  <a:rPr lang="en-US" sz="3200" dirty="0" err="1">
                    <a:latin typeface="Consolas" panose="020B0609020204030204" pitchFamily="49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3200" dirty="0">
                    <a:latin typeface="Consolas" panose="020B0609020204030204" pitchFamily="49" charset="0"/>
                  </a:rPr>
                  <a:t>*X = AX</a:t>
                </a:r>
                <a:endParaRPr lang="en-IN" sz="3200" dirty="0"/>
              </a:p>
              <a:p>
                <a:endParaRPr lang="en-US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22" y="1169042"/>
                <a:ext cx="4514126" cy="6001323"/>
              </a:xfrm>
              <a:prstGeom prst="rect">
                <a:avLst/>
              </a:prstGeom>
              <a:blipFill>
                <a:blip r:embed="rId3"/>
                <a:stretch>
                  <a:fillRect l="-3514" t="-13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4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54109" y="2057400"/>
            <a:ext cx="683491" cy="3625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800" y="846244"/>
            <a:ext cx="3932237" cy="1600200"/>
          </a:xfrm>
        </p:spPr>
        <p:txBody>
          <a:bodyPr/>
          <a:lstStyle/>
          <a:p>
            <a:r>
              <a:rPr lang="en-US" sz="2800" dirty="0"/>
              <a:t>The transformation turned unit circle into ellipse</a:t>
            </a:r>
            <a:endParaRPr lang="en-IN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649" y="1442213"/>
            <a:ext cx="6724407" cy="4693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99801" y="2879203"/>
                <a:ext cx="3932237" cy="3811588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3200" dirty="0"/>
                  <a:t> A = U</a:t>
                </a:r>
                <a:r>
                  <a:rPr lang="el-GR" sz="3200" dirty="0">
                    <a:latin typeface="Consolas" panose="020B0609020204030204" pitchFamily="49" charset="0"/>
                  </a:rPr>
                  <a:t>Σ</a:t>
                </a:r>
                <a:r>
                  <a:rPr lang="en-US" sz="3200" dirty="0">
                    <a:latin typeface="Consolas" panose="020B0609020204030204" pitchFamily="49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32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Rotation 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aseline="30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Scaling (Horizontal corresponding to most significant singular value </a:t>
                </a:r>
                <a:r>
                  <a:rPr lang="el-GR" sz="2400" dirty="0">
                    <a:latin typeface="Consolas" panose="020B0609020204030204" pitchFamily="49" charset="0"/>
                  </a:rPr>
                  <a:t>σ</a:t>
                </a:r>
                <a:r>
                  <a:rPr lang="en-US" sz="2400" dirty="0">
                    <a:latin typeface="Consolas" panose="020B0609020204030204" pitchFamily="49" charset="0"/>
                  </a:rPr>
                  <a:t>1</a:t>
                </a:r>
                <a:r>
                  <a:rPr lang="en-US" sz="2400" dirty="0"/>
                  <a:t> and Vertical corresponding to second most significant singular value </a:t>
                </a:r>
                <a:r>
                  <a:rPr lang="el-GR" sz="2400" dirty="0">
                    <a:latin typeface="Consolas" panose="020B0609020204030204" pitchFamily="49" charset="0"/>
                  </a:rPr>
                  <a:t>σ</a:t>
                </a:r>
                <a:r>
                  <a:rPr lang="en-US" sz="2400" dirty="0">
                    <a:latin typeface="Consolas" panose="020B0609020204030204" pitchFamily="49" charset="0"/>
                  </a:rPr>
                  <a:t>2</a:t>
                </a:r>
                <a:r>
                  <a:rPr lang="en-US" sz="2400" dirty="0"/>
                  <a:t>)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Rotation U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99801" y="2879203"/>
                <a:ext cx="3932237" cy="3811588"/>
              </a:xfrm>
              <a:blipFill>
                <a:blip r:embed="rId3"/>
                <a:stretch>
                  <a:fillRect l="-3411" t="-44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61" y="1834461"/>
            <a:ext cx="1617385" cy="6119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373" y="405114"/>
            <a:ext cx="2893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IN" sz="4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50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253"/>
            <a:ext cx="10515600" cy="796163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48715"/>
                <a:ext cx="11020425" cy="5066348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, the following decomposition </a:t>
                </a:r>
                <a:r>
                  <a:rPr lang="en-US" b="1" dirty="0"/>
                  <a:t>always </a:t>
                </a:r>
                <a:r>
                  <a:rPr lang="en-US" dirty="0"/>
                  <a:t>exists: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r>
                  <a:rPr lang="en-US" sz="2000" dirty="0"/>
                  <a:t>Where,</a:t>
                </a: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orthogonal matrix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orthogonal matrix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and diagonal with nonnegative entries on the diagonal – called </a:t>
                </a:r>
                <a:r>
                  <a:rPr lang="en-US" sz="2000" b="1" dirty="0"/>
                  <a:t>singular values.</a:t>
                </a:r>
                <a:r>
                  <a:rPr lang="en-US" sz="2000" dirty="0"/>
                  <a:t> </a:t>
                </a:r>
              </a:p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=U</a:t>
                </a:r>
              </a:p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/>
                  <a:t>The non - zero singular values are the positive square roots of </a:t>
                </a:r>
                <a:r>
                  <a:rPr lang="nl-NL" dirty="0"/>
                  <a:t>non - zero eigenvalues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48715"/>
                <a:ext cx="11020425" cy="5066348"/>
              </a:xfrm>
              <a:blipFill>
                <a:blip r:embed="rId2"/>
                <a:stretch>
                  <a:fillRect l="-830" t="-601" r="-9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F597-6C79-4498-BE18-DD874142F7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5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0D4DE-5699-4C57-A0BF-6746D1E77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For doing SVD we have to compute eigenvalues and eigenvectors</a:t>
                </a:r>
              </a:p>
              <a:p>
                <a:endParaRPr lang="en-US" b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FOR </a:t>
                </a:r>
                <a:r>
                  <a:rPr lang="en-US" dirty="0">
                    <a:solidFill>
                      <a:srgbClr val="FF0000"/>
                    </a:solidFill>
                  </a:rPr>
                  <a:t>U </a:t>
                </a:r>
                <a:r>
                  <a:rPr lang="en-US" dirty="0"/>
                  <a:t>WE HAVE TO COMPUTE ONLY EIGENVALUES AND THEN  ORTHONORMALITY</a:t>
                </a:r>
              </a:p>
              <a:p>
                <a:r>
                  <a:rPr lang="en-US" dirty="0"/>
                  <a:t>AND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WE HAVE TO COMPUTE BOTH EIGENVALUES AND EIGENVECTORS THEN ORTHONORMALITY</a:t>
                </a:r>
              </a:p>
              <a:p>
                <a:r>
                  <a:rPr lang="en-US" dirty="0"/>
                  <a:t>AND FOR 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 WE HAVE TO USE SINGULAR VALUES(non zeroes) OF EIGENVALUES OF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0D4DE-5699-4C57-A0BF-6746D1E77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1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68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775"/>
            <a:ext cx="9144000" cy="808382"/>
          </a:xfrm>
        </p:spPr>
        <p:txBody>
          <a:bodyPr>
            <a:normAutofit fontScale="90000"/>
          </a:bodyPr>
          <a:lstStyle/>
          <a:p>
            <a:r>
              <a:rPr lang="en-US" sz="6600" u="sng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lang="en-US" sz="66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060174"/>
            <a:ext cx="9382540" cy="515509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Let A be any m x n  matrix. Then there exist matrices U ∑ V</a:t>
            </a:r>
            <a:r>
              <a:rPr lang="en-US" baseline="30000" dirty="0"/>
              <a:t> T  </a:t>
            </a:r>
            <a:r>
              <a:rPr lang="en-US" dirty="0"/>
              <a:t> such that :</a:t>
            </a:r>
          </a:p>
          <a:p>
            <a:pPr algn="l"/>
            <a:r>
              <a:rPr lang="en-US" dirty="0"/>
              <a:t>• ∑ is an m × n diagonal matrix with elements on the diagonal in descending order,</a:t>
            </a:r>
          </a:p>
          <a:p>
            <a:pPr algn="just"/>
            <a:r>
              <a:rPr lang="en-US" dirty="0"/>
              <a:t>• V</a:t>
            </a:r>
            <a:r>
              <a:rPr lang="en-US" baseline="30000" dirty="0"/>
              <a:t> T  </a:t>
            </a:r>
            <a:r>
              <a:rPr lang="en-US" dirty="0"/>
              <a:t>is an n × n orthonormal matrix,</a:t>
            </a:r>
          </a:p>
          <a:p>
            <a:pPr algn="just"/>
            <a:r>
              <a:rPr lang="en-US" dirty="0"/>
              <a:t>• U is an m × m orthonormal matrix,</a:t>
            </a:r>
          </a:p>
          <a:p>
            <a:pPr algn="just"/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                                     A= U ∑ V</a:t>
            </a:r>
            <a:r>
              <a:rPr lang="en-US" sz="3600" baseline="30000" dirty="0">
                <a:solidFill>
                  <a:schemeClr val="accent1">
                    <a:lumMod val="50000"/>
                  </a:schemeClr>
                </a:solidFill>
              </a:rPr>
              <a:t> T </a:t>
            </a:r>
          </a:p>
          <a:p>
            <a:pPr algn="just"/>
            <a:r>
              <a:rPr lang="en-US" dirty="0"/>
              <a:t>Specifically the diagonal element of ∑ are the singular values of A, the row of V</a:t>
            </a:r>
            <a:r>
              <a:rPr lang="en-US" baseline="30000" dirty="0"/>
              <a:t> T</a:t>
            </a:r>
            <a:r>
              <a:rPr lang="en-US" dirty="0"/>
              <a:t> are the right singular vectors, and the columns of U are the left singular vectors.</a:t>
            </a:r>
          </a:p>
          <a:p>
            <a:pPr algn="just"/>
            <a:r>
              <a:rPr lang="en-US" dirty="0"/>
              <a:t>	The expression of A as the product U . ∑ . V</a:t>
            </a:r>
            <a:r>
              <a:rPr lang="en-US" baseline="30000" dirty="0"/>
              <a:t> T</a:t>
            </a:r>
            <a:r>
              <a:rPr lang="en-US" dirty="0"/>
              <a:t> is known as </a:t>
            </a:r>
            <a:r>
              <a:rPr lang="en-US" dirty="0">
                <a:solidFill>
                  <a:srgbClr val="C00000"/>
                </a:solidFill>
              </a:rPr>
              <a:t>singular value decomposition</a:t>
            </a:r>
            <a:r>
              <a:rPr lang="en-US" dirty="0"/>
              <a:t> of A</a:t>
            </a:r>
          </a:p>
        </p:txBody>
      </p:sp>
    </p:spTree>
    <p:extLst>
      <p:ext uri="{BB962C8B-B14F-4D97-AF65-F5344CB8AC3E}">
        <p14:creationId xmlns:p14="http://schemas.microsoft.com/office/powerpoint/2010/main" val="112240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68B9-1EBD-40B5-BA7B-68F0371D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79375"/>
            <a:ext cx="10515600" cy="906463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SVD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005F1-FAD7-4A2D-894C-84C176377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925" y="985838"/>
                <a:ext cx="10810875" cy="573563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eqAr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 lvl="6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                                 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005F1-FAD7-4A2D-894C-84C176377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25" y="985838"/>
                <a:ext cx="10810875" cy="573563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3EE9-A14C-454D-94DA-482902A6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1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F65FDA-91CF-417C-88B1-09C2A51128D4}"/>
                  </a:ext>
                </a:extLst>
              </p:cNvPr>
              <p:cNvSpPr txBox="1"/>
              <p:nvPr/>
            </p:nvSpPr>
            <p:spPr>
              <a:xfrm>
                <a:off x="428626" y="200024"/>
                <a:ext cx="10158412" cy="647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Characteristic equation   -&gt;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/>
                  <a:t>                                     =&gt;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= 0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-&gt;   (17-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 -  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(8)</m:t>
                        </m:r>
                      </m:e>
                      <m:sup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= 0  -&gt; (17-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+8)(17-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-8)=0</a:t>
                </a:r>
              </a:p>
              <a:p>
                <a:pPr marL="0" indent="0">
                  <a:buNone/>
                </a:pPr>
                <a:r>
                  <a:rPr lang="en-US" sz="2800" dirty="0"/>
                  <a:t>-&gt;  (25-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)(9-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)=0</a:t>
                </a:r>
              </a:p>
              <a:p>
                <a:pPr marL="0" indent="0">
                  <a:buNone/>
                </a:pPr>
                <a:r>
                  <a:rPr lang="en-US" sz="2800" dirty="0"/>
                  <a:t>  -&gt;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=25,9 </a:t>
                </a:r>
              </a:p>
              <a:p>
                <a:pPr marL="0" indent="0">
                  <a:buNone/>
                </a:pPr>
                <a:r>
                  <a:rPr lang="en-US" sz="2800" dirty="0"/>
                  <a:t>  -&gt;  for U we  have to take lower value 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1 =9,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2 = 25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r>
                  <a:rPr lang="en-US" sz="2800" b="1" dirty="0"/>
                  <a:t>   =&gt;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=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=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b="1" dirty="0"/>
                  <a:t>=U</a:t>
                </a:r>
              </a:p>
              <a:p>
                <a:endParaRPr lang="en-US" sz="2800" b="1" dirty="0"/>
              </a:p>
              <a:p>
                <a:r>
                  <a:rPr lang="en-US" sz="2800" dirty="0"/>
                  <a:t>Now we have to find gram </a:t>
                </a:r>
                <a:r>
                  <a:rPr lang="en-US" sz="2800" dirty="0" err="1"/>
                  <a:t>schmidth</a:t>
                </a:r>
                <a:r>
                  <a:rPr lang="en-US" sz="2800" dirty="0"/>
                  <a:t> orthonormalization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𝐴𝐴</m:t>
                        </m:r>
                      </m:e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F65FDA-91CF-417C-88B1-09C2A511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6" y="200024"/>
                <a:ext cx="10158412" cy="6471643"/>
              </a:xfrm>
              <a:prstGeom prst="rect">
                <a:avLst/>
              </a:prstGeom>
              <a:blipFill>
                <a:blip r:embed="rId2"/>
                <a:stretch>
                  <a:fillRect l="-1200" t="-9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38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6075D-F5B1-4F92-873E-426BF8DD26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39750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IN" dirty="0"/>
                  <a:t>R1 =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(U11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(U12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(8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128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IN" dirty="0"/>
                  <a:t>R2 =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(U21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(U22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(-8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128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8</m:t>
                    </m:r>
                    <m:rad>
                      <m:radPr>
                        <m:degHide m:val="on"/>
                        <m:ctrlPr>
                          <a:rPr lang="el-GR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Then dividing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IN" dirty="0"/>
                  <a:t>R1 to R1 and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IN" dirty="0"/>
                  <a:t>R2 to R2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  =</a:t>
                </a:r>
                <a:r>
                  <a:rPr lang="en-US" sz="2800" b="1" dirty="0"/>
                  <a:t>&gt;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Now U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6075D-F5B1-4F92-873E-426BF8DD2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39750"/>
                <a:ext cx="10515600" cy="4351338"/>
              </a:xfrm>
              <a:blipFill>
                <a:blip r:embed="rId2"/>
                <a:stretch>
                  <a:fillRect l="-870" t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93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18BFE-F773-415B-86DF-E9225267DD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8613" y="328612"/>
                <a:ext cx="11025187" cy="630078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Now for V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dirty="0"/>
                  <a:t> 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.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IN" dirty="0"/>
                  <a:t>Now we have to calculate characteristic equation for this matrix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IN" dirty="0">
                    <a:solidFill>
                      <a:srgbClr val="FF0000"/>
                    </a:solidFill>
                  </a:rPr>
                  <a:t>There is a trick to calculate this for 3X3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 – S3=0 – </a:t>
                </a:r>
                <a:r>
                  <a:rPr lang="en-IN" dirty="0" err="1"/>
                  <a:t>i</a:t>
                </a:r>
                <a:r>
                  <a:rPr lang="en-IN" dirty="0"/>
                  <a:t>.)  where </a:t>
                </a:r>
                <a:r>
                  <a:rPr lang="en-IN" dirty="0">
                    <a:solidFill>
                      <a:srgbClr val="FF0000"/>
                    </a:solidFill>
                  </a:rPr>
                  <a:t>S1</a:t>
                </a:r>
                <a:r>
                  <a:rPr lang="en-IN" dirty="0"/>
                  <a:t>= trace(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)=sum of diagonals(A11+A22+A33) = 13+13+8=34</a:t>
                </a:r>
              </a:p>
              <a:p>
                <a:pPr marL="0" indent="0">
                  <a:buNone/>
                </a:pPr>
                <a:r>
                  <a:rPr lang="en-IN" dirty="0"/>
                  <a:t>   </a:t>
                </a:r>
                <a:r>
                  <a:rPr lang="en-IN" dirty="0">
                    <a:solidFill>
                      <a:srgbClr val="FF0000"/>
                    </a:solidFill>
                  </a:rPr>
                  <a:t>S2</a:t>
                </a:r>
                <a:r>
                  <a:rPr lang="en-IN" dirty="0"/>
                  <a:t> = sum of minor of diagonals(M11+M22+M33) = 100+100+25=225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FF0000"/>
                    </a:solidFill>
                  </a:rPr>
                  <a:t>   S3 </a:t>
                </a:r>
                <a:r>
                  <a:rPr lang="en-IN" dirty="0"/>
                  <a:t>= det(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/>
                  <a:t>) = 13(100)-12(100)+2(-50)=1300-1200-100=0</a:t>
                </a:r>
              </a:p>
              <a:p>
                <a:r>
                  <a:rPr lang="en-IN" dirty="0"/>
                  <a:t>  Putting values of S1,S2,S3 in  </a:t>
                </a:r>
                <a:r>
                  <a:rPr lang="en-IN" dirty="0" err="1"/>
                  <a:t>i</a:t>
                </a:r>
                <a:r>
                  <a:rPr lang="en-IN" dirty="0"/>
                  <a:t>.)</a:t>
                </a:r>
              </a:p>
              <a:p>
                <a:pPr marL="0" indent="0">
                  <a:buNone/>
                </a:pPr>
                <a:r>
                  <a:rPr lang="en-IN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34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225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 – 0=0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34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𝟐𝟐𝟓</m:t>
                    </m:r>
                  </m:oMath>
                </a14:m>
                <a:r>
                  <a:rPr lang="en-IN" dirty="0"/>
                  <a:t>)=0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18BFE-F773-415B-86DF-E9225267DD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8613" y="328612"/>
                <a:ext cx="11025187" cy="6300787"/>
              </a:xfrm>
              <a:blipFill>
                <a:blip r:embed="rId2"/>
                <a:stretch>
                  <a:fillRect l="-1161" t="-15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51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4CC3FB-D28C-407C-8239-F7A9E96458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363" y="314325"/>
                <a:ext cx="10739437" cy="5862638"/>
              </a:xfrm>
            </p:spPr>
            <p:txBody>
              <a:bodyPr/>
              <a:lstStyle/>
              <a:p>
                <a:r>
                  <a:rPr lang="en-IN" dirty="0"/>
                  <a:t> Putting values of S1,S2,S3 in  </a:t>
                </a:r>
                <a:r>
                  <a:rPr lang="en-IN" dirty="0" err="1"/>
                  <a:t>i</a:t>
                </a:r>
                <a:r>
                  <a:rPr lang="en-IN" dirty="0"/>
                  <a:t>.)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l-GR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𝟑𝟒</m:t>
                    </m:r>
                    <m:sSup>
                      <m:sSup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l-GR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𝟐𝟐𝟓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– 0 = 0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34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𝟐𝟐𝟓</m:t>
                    </m:r>
                  </m:oMath>
                </a14:m>
                <a:r>
                  <a:rPr lang="en-IN" dirty="0"/>
                  <a:t>)=0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−9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+225</m:t>
                    </m:r>
                  </m:oMath>
                </a14:m>
                <a:r>
                  <a:rPr lang="en-IN" dirty="0"/>
                  <a:t>)=0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- 25) -9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- 25) ]=0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- 25)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- 9) =0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 ,25, 9 </m:t>
                    </m:r>
                  </m:oMath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 = 25(as bigger),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= 9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= 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𝟐𝟐𝟓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2800" dirty="0"/>
                  <a:t>, </a:t>
                </a:r>
                <a:r>
                  <a:rPr lang="en-US" sz="2800" dirty="0"/>
                  <a:t>as 25 and 9 is common eigenvalues. </a:t>
                </a:r>
              </a:p>
              <a:p>
                <a:r>
                  <a:rPr lang="en-US" sz="2800" dirty="0"/>
                  <a:t>so the singular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l-GR" sz="28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𝟐𝟓</m:t>
                        </m:r>
                      </m:e>
                    </m:ra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l-GR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l-GR" sz="28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ra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3</a:t>
                </a:r>
                <a:r>
                  <a:rPr lang="el-GR" sz="2800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4CC3FB-D28C-407C-8239-F7A9E96458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3" y="314325"/>
                <a:ext cx="10739437" cy="5862638"/>
              </a:xfrm>
              <a:blipFill>
                <a:blip r:embed="rId2"/>
                <a:stretch>
                  <a:fillRect l="-1192" t="-1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435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005F1-FAD7-4A2D-894C-84C176377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6525"/>
                <a:ext cx="11125200" cy="6584949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US" sz="4200" dirty="0">
                    <a:solidFill>
                      <a:srgbClr val="7030A0"/>
                    </a:solidFill>
                  </a:rPr>
                  <a:t>                </a:t>
                </a:r>
              </a:p>
              <a:p>
                <a:pPr marL="0" indent="0">
                  <a:buNone/>
                </a:pPr>
                <a:r>
                  <a:rPr lang="en-US" sz="4200" b="1" dirty="0">
                    <a:solidFill>
                      <a:srgbClr val="7030A0"/>
                    </a:solidFill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44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200" b="1" dirty="0">
                    <a:solidFill>
                      <a:srgbClr val="7030A0"/>
                    </a:solidFill>
                  </a:rPr>
                  <a:t> WE HAVE TO CALCULATE EIGENVECTORS</a:t>
                </a:r>
              </a:p>
              <a:p>
                <a:r>
                  <a:rPr lang="en-US" sz="4200" dirty="0"/>
                  <a:t>To calculate the eigen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4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4200" dirty="0"/>
              </a:p>
              <a:p>
                <a:pPr marL="0" indent="0">
                  <a:buNone/>
                </a:pPr>
                <a:endParaRPr lang="en-US" sz="4200" dirty="0"/>
              </a:p>
              <a:p>
                <a:pPr marL="0" indent="0">
                  <a:buNone/>
                </a:pPr>
                <a:r>
                  <a:rPr lang="en-US" sz="4200" b="1" dirty="0">
                    <a:solidFill>
                      <a:srgbClr val="FF0000"/>
                    </a:solidFill>
                  </a:rPr>
                  <a:t>=&gt;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sSup>
                          <m:sSupPr>
                            <m:ctrlPr>
                              <a:rPr lang="en-US" sz="4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4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4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sz="4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4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4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4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4200" dirty="0"/>
                  <a:t>When 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4200" dirty="0"/>
                  <a:t> = 25</a:t>
                </a:r>
              </a:p>
              <a:p>
                <a:pPr marL="0" indent="0">
                  <a:buNone/>
                </a:pPr>
                <a:endParaRPr lang="en-US" sz="4200" dirty="0"/>
              </a:p>
              <a:p>
                <a:pPr marL="0" indent="0">
                  <a:buNone/>
                </a:pPr>
                <a:r>
                  <a:rPr lang="en-US" sz="4200" dirty="0"/>
                  <a:t> 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42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4200" dirty="0"/>
              </a:p>
              <a:p>
                <a:pPr marL="0" indent="0">
                  <a:buNone/>
                </a:pPr>
                <a:endParaRPr lang="en-US" sz="4200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                  −</m:t>
                            </m:r>
                            <m:r>
                              <a:rPr lang="en-US" sz="4200" b="1" i="1" smtClean="0"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4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4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4200" dirty="0"/>
              </a:p>
              <a:p>
                <a:pPr>
                  <a:buFont typeface="Symbol" panose="05050102010706020507" pitchFamily="18" charset="2"/>
                  <a:buChar char="Þ"/>
                </a:pPr>
                <a:endParaRPr lang="en-US" sz="420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sz="4200" dirty="0"/>
                  <a:t>    BY CARMER’S RULE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4200" dirty="0"/>
                  <a:t>/det(M11)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4200" dirty="0"/>
                  <a:t>/det(M12)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4200" dirty="0"/>
                  <a:t>/det(M13) </a:t>
                </a:r>
              </a:p>
              <a:p>
                <a:pPr marL="0" indent="0">
                  <a:buNone/>
                </a:pPr>
                <a:r>
                  <a:rPr lang="en-US" sz="4200" dirty="0"/>
                  <a:t> 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4200" dirty="0"/>
                  <a:t>/204-4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4200" dirty="0"/>
                  <a:t>/-204+4=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4200" dirty="0"/>
                  <a:t>/-24+24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sz="4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4200" dirty="0"/>
                  <a:t>/200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4200" dirty="0"/>
                  <a:t>/-200=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4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4200" dirty="0"/>
                  <a:t>/0     =&gt; v1=  (1,1,0)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US" sz="4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005F1-FAD7-4A2D-894C-84C176377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6525"/>
                <a:ext cx="11125200" cy="6584949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3EE9-A14C-454D-94DA-482902A6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C488-C8CC-47D5-8871-7D5F905AB6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1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86A77A-EE63-41D7-A749-6AE46F9CF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0063"/>
                <a:ext cx="10515600" cy="56769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Similarly ,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0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 =&gt;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=0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=0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    BY CARMER’S RULE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/det(M11)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/det(M12)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/det(M13)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/-4-4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/-12+4=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/-24-8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/-8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/-8=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/-32     =&gt;   v2= (1,-1,4)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86A77A-EE63-41D7-A749-6AE46F9CF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0063"/>
                <a:ext cx="10515600" cy="5676900"/>
              </a:xfrm>
              <a:blipFill>
                <a:blip r:embed="rId2"/>
                <a:stretch>
                  <a:fillRect l="-812" t="-2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24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9F0747-043A-47E2-9DF8-E64C1039B3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888" y="142875"/>
                <a:ext cx="11110912" cy="603408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Similarly ,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0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 =&gt;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=0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=0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    BY CARMER’S RULE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/det(M11)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/det(M12)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/det(M13)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/104-4 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/96+4=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/-24-26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/100=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/100=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/-50     =&gt; v3=  (2,-2,-1)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9F0747-043A-47E2-9DF8-E64C1039B3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888" y="142875"/>
                <a:ext cx="11110912" cy="6034088"/>
              </a:xfrm>
              <a:blipFill>
                <a:blip r:embed="rId2"/>
                <a:stretch>
                  <a:fillRect l="-878" t="-23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2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C75C7-6235-4926-877E-56B56702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475" y="171450"/>
                <a:ext cx="11687175" cy="668655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Now, v1=  (1,1,0)  ,v2= </a:t>
                </a:r>
                <a:r>
                  <a:rPr lang="en-US" dirty="0"/>
                  <a:t>(1,-1,4) , v3=  (2,-2,-1) </a:t>
                </a:r>
              </a:p>
              <a:p>
                <a:pPr marL="0" indent="0">
                  <a:buNone/>
                </a:pPr>
                <a:r>
                  <a:rPr lang="en-US" sz="2800" dirty="0"/>
                  <a:t>Now we have to find Gram </a:t>
                </a:r>
                <a:r>
                  <a:rPr lang="en-US" sz="2800" dirty="0" err="1"/>
                  <a:t>schmidth</a:t>
                </a:r>
                <a:r>
                  <a:rPr lang="en-US" sz="2800" dirty="0"/>
                  <a:t> orthonormality </a:t>
                </a:r>
              </a:p>
              <a:p>
                <a:pPr marL="0" indent="0">
                  <a:buNone/>
                </a:pPr>
                <a:r>
                  <a:rPr lang="en-US" sz="2800" dirty="0"/>
                  <a:t>v1 </a:t>
                </a:r>
                <a:r>
                  <a:rPr lang="en-IN" sz="2800" b="1" dirty="0"/>
                  <a:t>=</a:t>
                </a: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a:rPr lang="el-GR" sz="2800" i="1" dirty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/>
                  <a:t>+ </a:t>
                </a:r>
                <a:r>
                  <a:rPr lang="en-US" sz="2800" dirty="0"/>
                  <a:t>(1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+ 0</a:t>
                </a:r>
                <a:r>
                  <a:rPr lang="en-US" sz="2800" b="1" dirty="0"/>
                  <a:t>  =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2800" dirty="0"/>
                  <a:t>2 . Now </a:t>
                </a:r>
                <a:r>
                  <a:rPr lang="en-US" sz="2800" dirty="0">
                    <a:solidFill>
                      <a:srgbClr val="FF0000"/>
                    </a:solidFill>
                  </a:rPr>
                  <a:t>v1= (1/</a:t>
                </a:r>
                <a:r>
                  <a:rPr lang="el-GR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2,1/</a:t>
                </a:r>
                <a:r>
                  <a:rPr lang="el-GR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2,0)</a:t>
                </a:r>
              </a:p>
              <a:p>
                <a:pPr marL="0" indent="0">
                  <a:buNone/>
                </a:pPr>
                <a:r>
                  <a:rPr lang="en-US" dirty="0"/>
                  <a:t>v2=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(-1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</a:t>
                </a:r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18. Now </a:t>
                </a:r>
                <a:r>
                  <a:rPr lang="en-US" dirty="0">
                    <a:solidFill>
                      <a:srgbClr val="FF0000"/>
                    </a:solidFill>
                  </a:rPr>
                  <a:t>v2=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(1/</a:t>
                </a:r>
                <a:r>
                  <a:rPr lang="el-G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,-1/</a:t>
                </a:r>
                <a:r>
                  <a:rPr lang="el-G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4/</a:t>
                </a:r>
                <a:r>
                  <a:rPr lang="el-G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)</a:t>
                </a:r>
              </a:p>
              <a:p>
                <a:pPr marL="0" indent="0">
                  <a:buNone/>
                </a:pPr>
                <a:r>
                  <a:rPr lang="en-US" dirty="0"/>
                  <a:t>v3</a:t>
                </a:r>
                <a14:m>
                  <m:oMath xmlns:m="http://schemas.openxmlformats.org/officeDocument/2006/math">
                    <m:r>
                      <a:rPr lang="el-G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=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+ </a:t>
                </a:r>
                <a:r>
                  <a:rPr lang="en-US" dirty="0"/>
                  <a:t>(-2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</a:t>
                </a:r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−1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. </a:t>
                </a:r>
                <a:r>
                  <a:rPr lang="en-US" i="1" dirty="0">
                    <a:cs typeface="Calibri" panose="020F0502020204030204" pitchFamily="34" charset="0"/>
                  </a:rPr>
                  <a:t>N</a:t>
                </a:r>
                <a:r>
                  <a:rPr lang="en-US" b="0" i="1" dirty="0">
                    <a:cs typeface="Calibri" panose="020F0502020204030204" pitchFamily="34" charset="0"/>
                  </a:rPr>
                  <a:t>ow </a:t>
                </a:r>
                <a:r>
                  <a:rPr lang="en-US" b="0" i="1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v3=(2/3,-2/3,-1/3)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Putting v1, v2 and v3 in matrix V in column wise</a:t>
                </a:r>
              </a:p>
              <a:p>
                <a:pPr marL="0" indent="0">
                  <a:buNone/>
                </a:pPr>
                <a:endParaRPr lang="en-US" sz="2800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V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0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C75C7-6235-4926-877E-56B56702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475" y="171450"/>
                <a:ext cx="11687175" cy="6686550"/>
              </a:xfrm>
              <a:blipFill>
                <a:blip r:embed="rId2"/>
                <a:stretch>
                  <a:fillRect l="-835" t="-20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95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4AE94-7757-455C-9DDB-812E997A2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4338" y="371475"/>
                <a:ext cx="10939462" cy="5805488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Now , for S ; S dimensions is same as A dimensions </a:t>
                </a:r>
                <a:r>
                  <a:rPr lang="en-US" b="1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i.e</a:t>
                </a:r>
                <a:r>
                  <a:rPr lang="en-US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2X3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𝟗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r>
                  <a:rPr lang="en-US" b="1" dirty="0"/>
                  <a:t>U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0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4AE94-7757-455C-9DDB-812E997A2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338" y="371475"/>
                <a:ext cx="10939462" cy="5805488"/>
              </a:xfrm>
              <a:blipFill>
                <a:blip r:embed="rId2"/>
                <a:stretch>
                  <a:fillRect l="-1003" t="-1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92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3832"/>
          </a:xfrm>
        </p:spPr>
        <p:txBody>
          <a:bodyPr/>
          <a:lstStyle/>
          <a:p>
            <a:pPr algn="just"/>
            <a:r>
              <a:rPr lang="en-US" dirty="0"/>
              <a:t>     A =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(orthogonal) </a:t>
            </a:r>
            <a:r>
              <a:rPr lang="en-US" b="1" dirty="0">
                <a:solidFill>
                  <a:schemeClr val="accent2"/>
                </a:solidFill>
              </a:rPr>
              <a:t>(diagonal)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(orthogonal)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40905" y="265044"/>
            <a:ext cx="10111408" cy="119269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idx="1"/>
              </p:nvPr>
            </p:nvSpPr>
            <p:spPr>
              <a:xfrm>
                <a:off x="1036983" y="1666599"/>
                <a:ext cx="10515600" cy="331621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sz="6000" b="1" dirty="0"/>
                  <a:t>=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6983" y="1666599"/>
                <a:ext cx="10515600" cy="33162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uble Bracket 15"/>
          <p:cNvSpPr/>
          <p:nvPr/>
        </p:nvSpPr>
        <p:spPr>
          <a:xfrm>
            <a:off x="3737113" y="2120348"/>
            <a:ext cx="2650435" cy="262393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84035" y="3244334"/>
            <a:ext cx="490330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/>
              <a:t>U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28870" y="1557822"/>
            <a:ext cx="10823713" cy="3424995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uble Bracket 18"/>
          <p:cNvSpPr/>
          <p:nvPr/>
        </p:nvSpPr>
        <p:spPr>
          <a:xfrm>
            <a:off x="6665843" y="2120348"/>
            <a:ext cx="2451653" cy="262393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/>
          <p:cNvSpPr/>
          <p:nvPr/>
        </p:nvSpPr>
        <p:spPr>
          <a:xfrm>
            <a:off x="9250017" y="2213113"/>
            <a:ext cx="2103783" cy="253116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52383" y="3244334"/>
            <a:ext cx="67586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5B9BD5">
                    <a:lumMod val="50000"/>
                  </a:srgbClr>
                </a:solidFill>
              </a:rPr>
              <a:t>V</a:t>
            </a:r>
            <a:r>
              <a:rPr lang="en-US" sz="3600" baseline="30000" dirty="0">
                <a:solidFill>
                  <a:srgbClr val="5B9BD5">
                    <a:lumMod val="50000"/>
                  </a:srgbClr>
                </a:solidFill>
              </a:rPr>
              <a:t> 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85112" y="2459504"/>
            <a:ext cx="2213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σ</a:t>
            </a:r>
            <a:r>
              <a:rPr lang="en-US" sz="1600" dirty="0"/>
              <a:t>1</a:t>
            </a:r>
            <a:endParaRPr lang="en-US" sz="2400" dirty="0"/>
          </a:p>
          <a:p>
            <a:r>
              <a:rPr lang="en-US" sz="2400" dirty="0"/>
              <a:t>	[]</a:t>
            </a:r>
          </a:p>
          <a:p>
            <a:r>
              <a:rPr lang="en-US" sz="2400" dirty="0"/>
              <a:t>		[]</a:t>
            </a:r>
          </a:p>
          <a:p>
            <a:r>
              <a:rPr lang="en-US" sz="2400" dirty="0"/>
              <a:t>			</a:t>
            </a:r>
            <a:r>
              <a:rPr lang="el-GR" sz="2400" dirty="0"/>
              <a:t>σ</a:t>
            </a:r>
            <a:r>
              <a:rPr lang="en-US" sz="1600" dirty="0"/>
              <a:t>r</a:t>
            </a:r>
            <a:endParaRPr lang="en-US" sz="2400" dirty="0"/>
          </a:p>
        </p:txBody>
      </p:sp>
      <p:sp>
        <p:nvSpPr>
          <p:cNvPr id="25" name="Rounded Rectangle 24"/>
          <p:cNvSpPr/>
          <p:nvPr/>
        </p:nvSpPr>
        <p:spPr>
          <a:xfrm>
            <a:off x="838200" y="5153150"/>
            <a:ext cx="10714383" cy="14729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A= U ∑ V</a:t>
            </a:r>
            <a:r>
              <a:rPr lang="en-US" sz="2800" b="1" baseline="30000" dirty="0">
                <a:solidFill>
                  <a:srgbClr val="C00000"/>
                </a:solidFill>
              </a:rPr>
              <a:t> T</a:t>
            </a:r>
          </a:p>
          <a:p>
            <a:r>
              <a:rPr lang="en-US" sz="5400" b="1" dirty="0">
                <a:solidFill>
                  <a:srgbClr val="002060"/>
                </a:solidFill>
              </a:rPr>
              <a:t>A = u</a:t>
            </a:r>
            <a:r>
              <a:rPr lang="en-US" sz="5400" b="1" baseline="-25000" dirty="0">
                <a:solidFill>
                  <a:srgbClr val="002060"/>
                </a:solidFill>
              </a:rPr>
              <a:t>1</a:t>
            </a:r>
            <a:r>
              <a:rPr lang="el-GR" sz="5400" b="1" dirty="0">
                <a:solidFill>
                  <a:srgbClr val="002060"/>
                </a:solidFill>
              </a:rPr>
              <a:t>σ</a:t>
            </a:r>
            <a:r>
              <a:rPr lang="en-US" sz="5400" b="1" baseline="-25000" dirty="0">
                <a:solidFill>
                  <a:srgbClr val="002060"/>
                </a:solidFill>
              </a:rPr>
              <a:t>1</a:t>
            </a:r>
            <a:r>
              <a:rPr lang="en-US" sz="5400" b="1" dirty="0">
                <a:solidFill>
                  <a:srgbClr val="002060"/>
                </a:solidFill>
              </a:rPr>
              <a:t>v</a:t>
            </a:r>
            <a:r>
              <a:rPr lang="en-US" sz="5400" b="1" baseline="-25000" dirty="0">
                <a:solidFill>
                  <a:srgbClr val="002060"/>
                </a:solidFill>
              </a:rPr>
              <a:t>1</a:t>
            </a:r>
            <a:r>
              <a:rPr lang="en-US" sz="5400" b="1" baseline="30000" dirty="0">
                <a:solidFill>
                  <a:srgbClr val="002060"/>
                </a:solidFill>
              </a:rPr>
              <a:t>T</a:t>
            </a:r>
            <a:r>
              <a:rPr lang="en-US" sz="5400" b="1" dirty="0">
                <a:solidFill>
                  <a:srgbClr val="002060"/>
                </a:solidFill>
              </a:rPr>
              <a:t>+u</a:t>
            </a:r>
            <a:r>
              <a:rPr lang="en-US" sz="5400" b="1" baseline="-25000" dirty="0">
                <a:solidFill>
                  <a:srgbClr val="002060"/>
                </a:solidFill>
              </a:rPr>
              <a:t>2</a:t>
            </a:r>
            <a:r>
              <a:rPr lang="el-GR" sz="5400" b="1" dirty="0">
                <a:solidFill>
                  <a:srgbClr val="002060"/>
                </a:solidFill>
              </a:rPr>
              <a:t>σ</a:t>
            </a:r>
            <a:r>
              <a:rPr lang="en-US" sz="5400" b="1" baseline="-25000" dirty="0">
                <a:solidFill>
                  <a:srgbClr val="002060"/>
                </a:solidFill>
              </a:rPr>
              <a:t>2</a:t>
            </a:r>
            <a:r>
              <a:rPr lang="en-US" sz="5400" b="1" dirty="0">
                <a:solidFill>
                  <a:srgbClr val="002060"/>
                </a:solidFill>
              </a:rPr>
              <a:t>v</a:t>
            </a:r>
            <a:r>
              <a:rPr lang="en-US" sz="5400" b="1" baseline="-25000" dirty="0">
                <a:solidFill>
                  <a:srgbClr val="002060"/>
                </a:solidFill>
              </a:rPr>
              <a:t>2</a:t>
            </a:r>
            <a:r>
              <a:rPr lang="en-US" sz="5400" b="1" baseline="30000" dirty="0">
                <a:solidFill>
                  <a:srgbClr val="002060"/>
                </a:solidFill>
              </a:rPr>
              <a:t>T</a:t>
            </a:r>
            <a:r>
              <a:rPr lang="en-US" sz="5400" b="1" dirty="0">
                <a:solidFill>
                  <a:srgbClr val="002060"/>
                </a:solidFill>
              </a:rPr>
              <a:t>+………..+</a:t>
            </a:r>
            <a:r>
              <a:rPr lang="en-US" sz="5400" b="1" dirty="0" err="1">
                <a:solidFill>
                  <a:srgbClr val="002060"/>
                </a:solidFill>
              </a:rPr>
              <a:t>u</a:t>
            </a:r>
            <a:r>
              <a:rPr lang="en-US" sz="5400" b="1" baseline="-25000" dirty="0" err="1">
                <a:solidFill>
                  <a:srgbClr val="002060"/>
                </a:solidFill>
              </a:rPr>
              <a:t>r</a:t>
            </a:r>
            <a:r>
              <a:rPr lang="el-GR" sz="5400" b="1" dirty="0">
                <a:solidFill>
                  <a:srgbClr val="002060"/>
                </a:solidFill>
              </a:rPr>
              <a:t>σ</a:t>
            </a:r>
            <a:r>
              <a:rPr lang="en-US" sz="5400" b="1" baseline="-25000" dirty="0" err="1">
                <a:solidFill>
                  <a:srgbClr val="002060"/>
                </a:solidFill>
              </a:rPr>
              <a:t>r</a:t>
            </a:r>
            <a:r>
              <a:rPr lang="en-US" sz="5400" b="1" dirty="0" err="1">
                <a:solidFill>
                  <a:srgbClr val="002060"/>
                </a:solidFill>
              </a:rPr>
              <a:t>v</a:t>
            </a:r>
            <a:r>
              <a:rPr lang="en-US" sz="5400" b="1" baseline="-25000" dirty="0" err="1">
                <a:solidFill>
                  <a:srgbClr val="002060"/>
                </a:solidFill>
              </a:rPr>
              <a:t>r</a:t>
            </a:r>
            <a:r>
              <a:rPr lang="en-US" sz="5400" b="1" baseline="30000" dirty="0" err="1">
                <a:solidFill>
                  <a:srgbClr val="002060"/>
                </a:solidFill>
              </a:rPr>
              <a:t>T</a:t>
            </a:r>
            <a:endParaRPr lang="en-US" sz="5400" b="1" baseline="300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1A98F-407C-46FA-A708-66866DD26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213" y="371476"/>
                <a:ext cx="11315699" cy="62436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𝒎𝒏</m:t>
                        </m:r>
                      </m:sub>
                    </m:sSub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𝑼𝑺</m:t>
                    </m:r>
                    <m:sSup>
                      <m:sSup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00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l-G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.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.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0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l-G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l-G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l-G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l-G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0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.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l-G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0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−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</m:t>
                            </m:r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l-G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2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−2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=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>
                  <a:buFont typeface="Symbol" panose="05050102010706020507" pitchFamily="18" charset="2"/>
                  <a:buChar char="Þ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1A98F-407C-46FA-A708-66866DD26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213" y="371476"/>
                <a:ext cx="11315699" cy="62436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060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4C8451-7A1B-44D8-9039-B61B6B5069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Best Rank-</a:t>
                </a:r>
                <a:r>
                  <a:rPr lang="en-US" b="1" dirty="0">
                    <a:solidFill>
                      <a:schemeClr val="accent2"/>
                    </a:solidFill>
                  </a:rPr>
                  <a:t>k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): 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sz="3600" dirty="0">
                    <a:solidFill>
                      <a:srgbClr val="FF0000"/>
                    </a:solidFill>
                  </a:rPr>
                  <a:t>Eckart-Young theorem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4C8451-7A1B-44D8-9039-B61B6B506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9217" b="-124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433F5-B986-4EA6-A070-C31AF4915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249025" cy="4818063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Eckart-Young theorem :- </a:t>
                </a:r>
                <a:r>
                  <a:rPr lang="en-US" sz="2800" dirty="0"/>
                  <a:t>Let A and B be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matrices, with B having rank k same as A having rank K. Then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lit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By using </a:t>
                </a:r>
                <a:r>
                  <a:rPr lang="en-US" sz="2800" dirty="0" err="1"/>
                  <a:t>Frobenius</a:t>
                </a:r>
                <a:r>
                  <a:rPr lang="en-US" sz="2800" dirty="0"/>
                  <a:t> Norm ,we 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is best approximation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en-US" sz="2800" b="0" dirty="0"/>
                  <a:t>1</a:t>
                </a:r>
                <a:r>
                  <a:rPr lang="en-US" sz="2800" b="0" baseline="30000" dirty="0"/>
                  <a:t>st</a:t>
                </a:r>
                <a:r>
                  <a:rPr lang="en-US" sz="2800" b="0" dirty="0"/>
                  <a:t> method-&gt;                     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sz="28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endParaRPr lang="en-US" sz="28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r>
                  <a:rPr lang="en-US" sz="2800" dirty="0"/>
                  <a:t>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method-&gt;                    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</m:t>
                    </m:r>
                  </m:oMath>
                </a14:m>
                <a:r>
                  <a:rPr lang="en-US" sz="2800" dirty="0"/>
                  <a:t>(trace)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8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r>
                  <a:rPr lang="en-US" sz="2800" dirty="0"/>
                  <a:t>3</a:t>
                </a:r>
                <a:r>
                  <a:rPr lang="en-US" sz="2800" baseline="30000" dirty="0"/>
                  <a:t>rd</a:t>
                </a:r>
                <a:r>
                  <a:rPr lang="en-US" sz="2800" dirty="0"/>
                  <a:t> method-&gt;                     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rad>
                  </m:oMath>
                </a14:m>
                <a:r>
                  <a:rPr lang="en-IN" dirty="0"/>
                  <a:t>       (eigenvalues)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433F5-B986-4EA6-A070-C31AF4915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249025" cy="4818063"/>
              </a:xfrm>
              <a:blipFill>
                <a:blip r:embed="rId3"/>
                <a:stretch>
                  <a:fillRect l="-921" t="-2023" r="-9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869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70393" y="243700"/>
                <a:ext cx="7205472" cy="7961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Best Rank-k 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): </a:t>
                </a:r>
                <a:br>
                  <a:rPr lang="en-US" b="1" dirty="0">
                    <a:solidFill>
                      <a:srgbClr val="7030A0"/>
                    </a:solidFill>
                  </a:rPr>
                </a:br>
                <a:r>
                  <a:rPr lang="en-US" sz="3100" b="1" dirty="0">
                    <a:solidFill>
                      <a:srgbClr val="7030A0"/>
                    </a:solidFill>
                  </a:rPr>
                  <a:t>Eckart-Young theorem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0393" y="243700"/>
                <a:ext cx="7205472" cy="796163"/>
              </a:xfrm>
              <a:blipFill>
                <a:blip r:embed="rId3"/>
                <a:stretch>
                  <a:fillRect l="-2961" t="-35878" b="-358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5" y="1424685"/>
                <a:ext cx="4216073" cy="3923692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sz="2400" dirty="0"/>
                  <a:t>Let A and B be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matrices, with B having rank k. Then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lit/>
                        </m:rP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b="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5" y="1424685"/>
                <a:ext cx="4216073" cy="3923692"/>
              </a:xfrm>
              <a:blipFill>
                <a:blip r:embed="rId4"/>
                <a:stretch>
                  <a:fillRect l="-2026" t="-1400" r="-2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694366" y="1068866"/>
                <a:ext cx="3848409" cy="18172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err="1"/>
                  <a:t>Frobenius</a:t>
                </a:r>
                <a:r>
                  <a:rPr lang="en-US" sz="2400" dirty="0"/>
                  <a:t> Norm</a:t>
                </a:r>
              </a:p>
              <a:p>
                <a:pPr marL="0" indent="0">
                  <a:buNone/>
                </a:pPr>
                <a:r>
                  <a:rPr lang="en-US" sz="2400" dirty="0"/>
                  <a:t>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method-&gt;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HERE WE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IS BEST APPROX.</a:t>
                </a:r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366" y="1068866"/>
                <a:ext cx="3848409" cy="1817210"/>
              </a:xfrm>
              <a:prstGeom prst="rect">
                <a:avLst/>
              </a:prstGeom>
              <a:blipFill>
                <a:blip r:embed="rId5"/>
                <a:stretch>
                  <a:fillRect l="-2377" t="-4698" r="-2536" b="-152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A876116-C36E-4FC5-8392-166569951140}"/>
              </a:ext>
            </a:extLst>
          </p:cNvPr>
          <p:cNvGraphicFramePr>
            <a:graphicFrameLocks noGrp="1"/>
          </p:cNvGraphicFramePr>
          <p:nvPr/>
        </p:nvGraphicFramePr>
        <p:xfrm>
          <a:off x="396234" y="3812521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23C3A0-4853-4D5E-81D1-9B1F930520B9}"/>
              </a:ext>
            </a:extLst>
          </p:cNvPr>
          <p:cNvGraphicFramePr>
            <a:graphicFrameLocks noGrp="1"/>
          </p:cNvGraphicFramePr>
          <p:nvPr/>
        </p:nvGraphicFramePr>
        <p:xfrm>
          <a:off x="2406208" y="3812521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4950586-3F86-4614-8866-CB188540128E}"/>
              </a:ext>
            </a:extLst>
          </p:cNvPr>
          <p:cNvGraphicFramePr>
            <a:graphicFrameLocks noGrp="1"/>
          </p:cNvGraphicFramePr>
          <p:nvPr/>
        </p:nvGraphicFramePr>
        <p:xfrm>
          <a:off x="4416182" y="3812521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/>
              <p:nvPr/>
            </p:nvSpPr>
            <p:spPr>
              <a:xfrm>
                <a:off x="2672080" y="4889866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80" y="4889866"/>
                <a:ext cx="701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/>
              <p:nvPr/>
            </p:nvSpPr>
            <p:spPr>
              <a:xfrm>
                <a:off x="4744130" y="4912701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130" y="4912701"/>
                <a:ext cx="7010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465FC6-17DC-43FC-9DC6-07BCEEBFA329}"/>
              </a:ext>
            </a:extLst>
          </p:cNvPr>
          <p:cNvSpPr txBox="1"/>
          <p:nvPr/>
        </p:nvSpPr>
        <p:spPr>
          <a:xfrm>
            <a:off x="2514909" y="3414186"/>
            <a:ext cx="10885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33199-9BCF-4425-AD86-E516E5ACD3D4}"/>
              </a:ext>
            </a:extLst>
          </p:cNvPr>
          <p:cNvSpPr txBox="1"/>
          <p:nvPr/>
        </p:nvSpPr>
        <p:spPr>
          <a:xfrm>
            <a:off x="473367" y="3401709"/>
            <a:ext cx="108857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B610D-85E4-496A-A328-3127663F65AA}"/>
              </a:ext>
            </a:extLst>
          </p:cNvPr>
          <p:cNvSpPr txBox="1"/>
          <p:nvPr/>
        </p:nvSpPr>
        <p:spPr>
          <a:xfrm>
            <a:off x="4554175" y="3421325"/>
            <a:ext cx="10885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/>
              <p:nvPr/>
            </p:nvSpPr>
            <p:spPr>
              <a:xfrm>
                <a:off x="419873" y="4912701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" y="4912701"/>
                <a:ext cx="7010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/>
              <p:nvPr/>
            </p:nvSpPr>
            <p:spPr>
              <a:xfrm>
                <a:off x="-20853" y="5348377"/>
                <a:ext cx="3716854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53" y="5348377"/>
                <a:ext cx="3716854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A94D8F-6CD6-4475-A0BA-9A8CAE45C782}"/>
                  </a:ext>
                </a:extLst>
              </p:cNvPr>
              <p:cNvSpPr txBox="1"/>
              <p:nvPr/>
            </p:nvSpPr>
            <p:spPr>
              <a:xfrm>
                <a:off x="87086" y="6209076"/>
                <a:ext cx="10452578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=5.7446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A94D8F-6CD6-4475-A0BA-9A8CAE45C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6" y="6209076"/>
                <a:ext cx="10452578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78A1D9-1476-4102-8E2D-EA1329B570E9}"/>
                  </a:ext>
                </a:extLst>
              </p:cNvPr>
              <p:cNvSpPr txBox="1"/>
              <p:nvPr/>
            </p:nvSpPr>
            <p:spPr>
              <a:xfrm>
                <a:off x="3189813" y="5517865"/>
                <a:ext cx="7205472" cy="435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=4.1231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78A1D9-1476-4102-8E2D-EA1329B57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813" y="5517865"/>
                <a:ext cx="7205472" cy="435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22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Best Rank-k 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): </a:t>
                </a:r>
                <a:b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3100" b="1" dirty="0">
                    <a:solidFill>
                      <a:schemeClr val="accent6">
                        <a:lumMod val="75000"/>
                      </a:schemeClr>
                    </a:solidFill>
                  </a:rPr>
                  <a:t>Eckart-Young theorem   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  <a:blipFill>
                <a:blip r:embed="rId3"/>
                <a:stretch>
                  <a:fillRect l="-3046" t="-35115" b="-366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5" y="1396109"/>
                <a:ext cx="4216073" cy="1504588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sz="2400" dirty="0"/>
                  <a:t>Let A and B be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matrices, with B having rank k. Then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b="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5" y="1396109"/>
                <a:ext cx="4216073" cy="1504588"/>
              </a:xfrm>
              <a:blipFill>
                <a:blip r:embed="rId4"/>
                <a:stretch>
                  <a:fillRect l="-2026" t="-3644" r="-2171" b="-68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A876116-C36E-4FC5-8392-166569951140}"/>
              </a:ext>
            </a:extLst>
          </p:cNvPr>
          <p:cNvGraphicFramePr>
            <a:graphicFrameLocks noGrp="1"/>
          </p:cNvGraphicFramePr>
          <p:nvPr/>
        </p:nvGraphicFramePr>
        <p:xfrm>
          <a:off x="348112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23C3A0-4853-4D5E-81D1-9B1F930520B9}"/>
              </a:ext>
            </a:extLst>
          </p:cNvPr>
          <p:cNvGraphicFramePr>
            <a:graphicFrameLocks noGrp="1"/>
          </p:cNvGraphicFramePr>
          <p:nvPr/>
        </p:nvGraphicFramePr>
        <p:xfrm>
          <a:off x="2358086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4950586-3F86-4614-8866-CB188540128E}"/>
              </a:ext>
            </a:extLst>
          </p:cNvPr>
          <p:cNvGraphicFramePr>
            <a:graphicFrameLocks noGrp="1"/>
          </p:cNvGraphicFramePr>
          <p:nvPr/>
        </p:nvGraphicFramePr>
        <p:xfrm>
          <a:off x="4368060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/>
              <p:nvPr/>
            </p:nvSpPr>
            <p:spPr>
              <a:xfrm>
                <a:off x="2720206" y="4497985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06" y="4497985"/>
                <a:ext cx="701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/>
              <p:nvPr/>
            </p:nvSpPr>
            <p:spPr>
              <a:xfrm>
                <a:off x="4678709" y="4521826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09" y="4521826"/>
                <a:ext cx="701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465FC6-17DC-43FC-9DC6-07BCEEBFA329}"/>
              </a:ext>
            </a:extLst>
          </p:cNvPr>
          <p:cNvSpPr txBox="1"/>
          <p:nvPr/>
        </p:nvSpPr>
        <p:spPr>
          <a:xfrm>
            <a:off x="2514909" y="3022305"/>
            <a:ext cx="10885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33199-9BCF-4425-AD86-E516E5ACD3D4}"/>
              </a:ext>
            </a:extLst>
          </p:cNvPr>
          <p:cNvSpPr txBox="1"/>
          <p:nvPr/>
        </p:nvSpPr>
        <p:spPr>
          <a:xfrm>
            <a:off x="473367" y="3009828"/>
            <a:ext cx="108857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B610D-85E4-496A-A328-3127663F65AA}"/>
              </a:ext>
            </a:extLst>
          </p:cNvPr>
          <p:cNvSpPr txBox="1"/>
          <p:nvPr/>
        </p:nvSpPr>
        <p:spPr>
          <a:xfrm>
            <a:off x="4554175" y="3029444"/>
            <a:ext cx="10885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/>
              <p:nvPr/>
            </p:nvSpPr>
            <p:spPr>
              <a:xfrm>
                <a:off x="467999" y="4520820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9" y="4520820"/>
                <a:ext cx="7010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/>
              <p:nvPr/>
            </p:nvSpPr>
            <p:spPr>
              <a:xfrm>
                <a:off x="597902" y="5621000"/>
                <a:ext cx="1142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02" y="5621000"/>
                <a:ext cx="11422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5DCE884-F615-4168-9B4A-ACB27E9CBD2B}"/>
              </a:ext>
            </a:extLst>
          </p:cNvPr>
          <p:cNvGraphicFramePr>
            <a:graphicFrameLocks noGrp="1"/>
          </p:cNvGraphicFramePr>
          <p:nvPr/>
        </p:nvGraphicFramePr>
        <p:xfrm>
          <a:off x="1874829" y="5238822"/>
          <a:ext cx="1280160" cy="1133688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8F04ADF-8327-4AAA-B967-555C1D04F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6674" y="1257300"/>
                <a:ext cx="4157213" cy="2371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Frobenius Norm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en-US" sz="2400" dirty="0"/>
                  <a:t>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method-&gt;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8F04ADF-8327-4AAA-B967-555C1D04F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674" y="1257300"/>
                <a:ext cx="4157213" cy="2371725"/>
              </a:xfrm>
              <a:prstGeom prst="rect">
                <a:avLst/>
              </a:prstGeom>
              <a:blipFill>
                <a:blip r:embed="rId9"/>
                <a:stretch>
                  <a:fillRect l="-2053" t="-3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60A360-2341-4106-9C66-5125280B4548}"/>
                  </a:ext>
                </a:extLst>
              </p:cNvPr>
              <p:cNvSpPr txBox="1"/>
              <p:nvPr/>
            </p:nvSpPr>
            <p:spPr>
              <a:xfrm>
                <a:off x="4257674" y="5238822"/>
                <a:ext cx="5337199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lit/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60A360-2341-4106-9C66-5125280B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4" y="5238822"/>
                <a:ext cx="5337199" cy="427746"/>
              </a:xfrm>
              <a:prstGeom prst="rect">
                <a:avLst/>
              </a:prstGeom>
              <a:blipFill>
                <a:blip r:embed="rId10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5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0CF76-46F6-4BF7-B029-AB6B47807A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                         , (</m:t>
                    </m:r>
                    <m:r>
                      <m:rPr>
                        <m:lit/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lit/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5+4+8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IN" dirty="0"/>
                  <a:t>(A - B)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    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=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0CF76-46F6-4BF7-B029-AB6B47807A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6755D5-A297-4EC6-9AC9-453E7FC9FE1B}"/>
              </a:ext>
            </a:extLst>
          </p:cNvPr>
          <p:cNvGraphicFramePr>
            <a:graphicFrameLocks noGrp="1"/>
          </p:cNvGraphicFramePr>
          <p:nvPr/>
        </p:nvGraphicFramePr>
        <p:xfrm>
          <a:off x="3228975" y="1825625"/>
          <a:ext cx="1585914" cy="1166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8">
                  <a:extLst>
                    <a:ext uri="{9D8B030D-6E8A-4147-A177-3AD203B41FA5}">
                      <a16:colId xmlns:a16="http://schemas.microsoft.com/office/drawing/2014/main" val="90994708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368856291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833456448"/>
                    </a:ext>
                  </a:extLst>
                </a:gridCol>
              </a:tblGrid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22319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52720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4364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941789-234F-4ACB-8114-761BD44F0711}"/>
              </a:ext>
            </a:extLst>
          </p:cNvPr>
          <p:cNvGraphicFramePr>
            <a:graphicFrameLocks noGrp="1"/>
          </p:cNvGraphicFramePr>
          <p:nvPr/>
        </p:nvGraphicFramePr>
        <p:xfrm>
          <a:off x="8915400" y="1825625"/>
          <a:ext cx="1585914" cy="1166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8">
                  <a:extLst>
                    <a:ext uri="{9D8B030D-6E8A-4147-A177-3AD203B41FA5}">
                      <a16:colId xmlns:a16="http://schemas.microsoft.com/office/drawing/2014/main" val="90994708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368856291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833456448"/>
                    </a:ext>
                  </a:extLst>
                </a:gridCol>
              </a:tblGrid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22319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52720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436421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101ECEC-BF6D-4158-926F-66B9F6618AE8}"/>
              </a:ext>
            </a:extLst>
          </p:cNvPr>
          <p:cNvGraphicFramePr>
            <a:graphicFrameLocks noGrp="1"/>
          </p:cNvGraphicFramePr>
          <p:nvPr/>
        </p:nvGraphicFramePr>
        <p:xfrm>
          <a:off x="3228975" y="4492625"/>
          <a:ext cx="1585914" cy="1166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8">
                  <a:extLst>
                    <a:ext uri="{9D8B030D-6E8A-4147-A177-3AD203B41FA5}">
                      <a16:colId xmlns:a16="http://schemas.microsoft.com/office/drawing/2014/main" val="90994708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368856291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833456448"/>
                    </a:ext>
                  </a:extLst>
                </a:gridCol>
              </a:tblGrid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22319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52720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4364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366D35B-6069-4659-9BCF-511E6A4F8AF1}"/>
              </a:ext>
            </a:extLst>
          </p:cNvPr>
          <p:cNvGraphicFramePr>
            <a:graphicFrameLocks noGrp="1"/>
          </p:cNvGraphicFramePr>
          <p:nvPr/>
        </p:nvGraphicFramePr>
        <p:xfrm>
          <a:off x="7329486" y="4492625"/>
          <a:ext cx="1585914" cy="1166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38">
                  <a:extLst>
                    <a:ext uri="{9D8B030D-6E8A-4147-A177-3AD203B41FA5}">
                      <a16:colId xmlns:a16="http://schemas.microsoft.com/office/drawing/2014/main" val="90994708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368856291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833456448"/>
                    </a:ext>
                  </a:extLst>
                </a:gridCol>
              </a:tblGrid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22319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52720"/>
                  </a:ext>
                </a:extLst>
              </a:tr>
              <a:tr h="3887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436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076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4B73F-1F25-4EEF-B41C-9C982B6A0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lit/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lit/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So ,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lit/>
                      </m:rP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lit/>
                      </m:rP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4B73F-1F25-4EEF-B41C-9C982B6A0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F05D8D63-2C9E-427A-AF5D-22587F7C80AC}"/>
              </a:ext>
            </a:extLst>
          </p:cNvPr>
          <p:cNvGraphicFramePr>
            <a:graphicFrameLocks noGrp="1"/>
          </p:cNvGraphicFramePr>
          <p:nvPr/>
        </p:nvGraphicFramePr>
        <p:xfrm>
          <a:off x="4567239" y="1825625"/>
          <a:ext cx="152876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587">
                  <a:extLst>
                    <a:ext uri="{9D8B030D-6E8A-4147-A177-3AD203B41FA5}">
                      <a16:colId xmlns:a16="http://schemas.microsoft.com/office/drawing/2014/main" val="1814790212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3787638146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516312809"/>
                    </a:ext>
                  </a:extLst>
                </a:gridCol>
              </a:tblGrid>
              <a:tr h="31231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830876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175914"/>
                  </a:ext>
                </a:extLst>
              </a:tr>
              <a:tr h="31231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66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535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Best Rank-k 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): </a:t>
                </a:r>
                <a:b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sz="3100" b="1" dirty="0">
                    <a:solidFill>
                      <a:schemeClr val="accent2">
                        <a:lumMod val="75000"/>
                      </a:schemeClr>
                    </a:solidFill>
                  </a:rPr>
                  <a:t>Eckart-Young theorem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  <a:blipFill>
                <a:blip r:embed="rId3"/>
                <a:stretch>
                  <a:fillRect l="-3046" t="-35115" b="-366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5" y="1424685"/>
                <a:ext cx="4216073" cy="1504588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sz="2400" dirty="0"/>
                  <a:t>Let A and B be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matrices, with B having rank k. Then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b="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5" y="1424685"/>
                <a:ext cx="4216073" cy="1504588"/>
              </a:xfrm>
              <a:blipFill>
                <a:blip r:embed="rId4"/>
                <a:stretch>
                  <a:fillRect l="-2026" t="-3644" r="-2171" b="-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A876116-C36E-4FC5-8392-166569951140}"/>
              </a:ext>
            </a:extLst>
          </p:cNvPr>
          <p:cNvGraphicFramePr>
            <a:graphicFrameLocks noGrp="1"/>
          </p:cNvGraphicFramePr>
          <p:nvPr/>
        </p:nvGraphicFramePr>
        <p:xfrm>
          <a:off x="348112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23C3A0-4853-4D5E-81D1-9B1F930520B9}"/>
              </a:ext>
            </a:extLst>
          </p:cNvPr>
          <p:cNvGraphicFramePr>
            <a:graphicFrameLocks noGrp="1"/>
          </p:cNvGraphicFramePr>
          <p:nvPr/>
        </p:nvGraphicFramePr>
        <p:xfrm>
          <a:off x="2358086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4950586-3F86-4614-8866-CB188540128E}"/>
              </a:ext>
            </a:extLst>
          </p:cNvPr>
          <p:cNvGraphicFramePr>
            <a:graphicFrameLocks noGrp="1"/>
          </p:cNvGraphicFramePr>
          <p:nvPr/>
        </p:nvGraphicFramePr>
        <p:xfrm>
          <a:off x="4368060" y="342064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/>
              <p:nvPr/>
            </p:nvSpPr>
            <p:spPr>
              <a:xfrm>
                <a:off x="2720206" y="4497985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6283B-BAD5-4A23-92F9-7FEBDF75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06" y="4497985"/>
                <a:ext cx="701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/>
              <p:nvPr/>
            </p:nvSpPr>
            <p:spPr>
              <a:xfrm>
                <a:off x="4678709" y="4521826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1F136-F0BE-4D8C-8385-BA5FFFBAA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09" y="4521826"/>
                <a:ext cx="701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465FC6-17DC-43FC-9DC6-07BCEEBFA329}"/>
              </a:ext>
            </a:extLst>
          </p:cNvPr>
          <p:cNvSpPr txBox="1"/>
          <p:nvPr/>
        </p:nvSpPr>
        <p:spPr>
          <a:xfrm>
            <a:off x="2514909" y="3022305"/>
            <a:ext cx="10885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33199-9BCF-4425-AD86-E516E5ACD3D4}"/>
              </a:ext>
            </a:extLst>
          </p:cNvPr>
          <p:cNvSpPr txBox="1"/>
          <p:nvPr/>
        </p:nvSpPr>
        <p:spPr>
          <a:xfrm>
            <a:off x="473367" y="3009828"/>
            <a:ext cx="108857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B610D-85E4-496A-A328-3127663F65AA}"/>
              </a:ext>
            </a:extLst>
          </p:cNvPr>
          <p:cNvSpPr txBox="1"/>
          <p:nvPr/>
        </p:nvSpPr>
        <p:spPr>
          <a:xfrm>
            <a:off x="4554175" y="3029444"/>
            <a:ext cx="10885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RANK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/>
              <p:nvPr/>
            </p:nvSpPr>
            <p:spPr>
              <a:xfrm>
                <a:off x="467999" y="4520820"/>
                <a:ext cx="7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3A68E-8F62-4F17-AC10-9DFEA5B5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9" y="4520820"/>
                <a:ext cx="7010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/>
              <p:nvPr/>
            </p:nvSpPr>
            <p:spPr>
              <a:xfrm>
                <a:off x="91441" y="5348377"/>
                <a:ext cx="1142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DB405-F955-49F6-A831-9BC03F5D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1" y="5348377"/>
                <a:ext cx="11422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75DCE884-F615-4168-9B4A-ACB27E9CBD2B}"/>
              </a:ext>
            </a:extLst>
          </p:cNvPr>
          <p:cNvGraphicFramePr>
            <a:graphicFrameLocks noGrp="1"/>
          </p:cNvGraphicFramePr>
          <p:nvPr/>
        </p:nvGraphicFramePr>
        <p:xfrm>
          <a:off x="1182915" y="4968620"/>
          <a:ext cx="1280160" cy="1151892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5359379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477804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079401984"/>
                    </a:ext>
                  </a:extLst>
                </a:gridCol>
              </a:tblGrid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3453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54526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1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AF6832-F7D8-473E-8A35-5F0CB95C35E2}"/>
                  </a:ext>
                </a:extLst>
              </p:cNvPr>
              <p:cNvSpPr txBox="1"/>
              <p:nvPr/>
            </p:nvSpPr>
            <p:spPr>
              <a:xfrm>
                <a:off x="2676654" y="4907302"/>
                <a:ext cx="4592166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AF6832-F7D8-473E-8A35-5F0CB95C3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54" y="4907302"/>
                <a:ext cx="4592166" cy="1169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F1765-23DD-4EB5-8AB3-029DF4614B21}"/>
                  </a:ext>
                </a:extLst>
              </p:cNvPr>
              <p:cNvSpPr txBox="1"/>
              <p:nvPr/>
            </p:nvSpPr>
            <p:spPr>
              <a:xfrm>
                <a:off x="6643223" y="5348377"/>
                <a:ext cx="2246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F1765-23DD-4EB5-8AB3-029DF4614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223" y="5348377"/>
                <a:ext cx="2246195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8F04ADF-8327-4AAA-B967-555C1D04F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4366" y="1068866"/>
                <a:ext cx="4024267" cy="23601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Frobenius Norm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r>
                  <a:rPr lang="en-US" sz="2400" dirty="0"/>
                  <a:t>3</a:t>
                </a:r>
                <a:r>
                  <a:rPr lang="en-US" sz="2400" baseline="30000" dirty="0"/>
                  <a:t>rd</a:t>
                </a:r>
                <a:r>
                  <a:rPr lang="en-US" sz="2400" dirty="0"/>
                  <a:t> method-&gt;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8F04ADF-8327-4AAA-B967-555C1D04F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366" y="1068866"/>
                <a:ext cx="4024267" cy="2360134"/>
              </a:xfrm>
              <a:prstGeom prst="rect">
                <a:avLst/>
              </a:prstGeom>
              <a:blipFill>
                <a:blip r:embed="rId11"/>
                <a:stretch>
                  <a:fillRect l="-2273" t="-3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02728E-5DC9-4DDC-B631-5FBDCBB14BCB}"/>
                  </a:ext>
                </a:extLst>
              </p:cNvPr>
              <p:cNvSpPr txBox="1"/>
              <p:nvPr/>
            </p:nvSpPr>
            <p:spPr>
              <a:xfrm>
                <a:off x="8889419" y="3448107"/>
                <a:ext cx="2246195" cy="160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/>
                        <m:t>is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the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ith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non</m:t>
                      </m:r>
                      <m:r>
                        <m:rPr>
                          <m:nor/>
                        </m:rPr>
                        <a:rPr lang="en-US" sz="2000"/>
                        <m:t>−</m:t>
                      </m:r>
                      <m:r>
                        <m:rPr>
                          <m:nor/>
                        </m:rPr>
                        <a:rPr lang="en-US" sz="2000"/>
                        <m:t>zero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eigenvalues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of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𝑐𝑜𝑛𝑗𝑢𝑔𝑎𝑡𝑒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𝑡𝑟𝑎𝑛𝑠𝑝𝑜𝑠𝑒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02728E-5DC9-4DDC-B631-5FBDCBB1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419" y="3448107"/>
                <a:ext cx="2246195" cy="1602746"/>
              </a:xfrm>
              <a:prstGeom prst="rect">
                <a:avLst/>
              </a:prstGeom>
              <a:blipFill>
                <a:blip r:embed="rId12"/>
                <a:stretch>
                  <a:fillRect l="-1084" r="-48509" b="-2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6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12E36-1451-400D-9A1C-4CAAC6B4AD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463" y="1825623"/>
                <a:ext cx="11730037" cy="4667251"/>
              </a:xfrm>
            </p:spPr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we have to do conjugate transpose , 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is real not has imaginary part so its </a:t>
                </a:r>
                <a:r>
                  <a:rPr lang="en-US" dirty="0"/>
                  <a:t>conjugate transpose is simply a transpose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                         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lit/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lit/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𝑒𝑖𝑔𝑒𝑛𝑣𝑎𝑙𝑢𝑒𝑠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1=0.3153,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2=4,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3=12.687</m:t>
                    </m:r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rad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0.3153+4+12.6847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12E36-1451-400D-9A1C-4CAAC6B4A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463" y="1825623"/>
                <a:ext cx="11730037" cy="4667251"/>
              </a:xfrm>
              <a:blipFill>
                <a:blip r:embed="rId2"/>
                <a:stretch>
                  <a:fillRect l="-936" t="-20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A58A07-06D7-4587-A6F5-15B4645E688C}"/>
              </a:ext>
            </a:extLst>
          </p:cNvPr>
          <p:cNvGraphicFramePr>
            <a:graphicFrameLocks noGrp="1"/>
          </p:cNvGraphicFramePr>
          <p:nvPr/>
        </p:nvGraphicFramePr>
        <p:xfrm>
          <a:off x="2743200" y="2727801"/>
          <a:ext cx="150018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063">
                  <a:extLst>
                    <a:ext uri="{9D8B030D-6E8A-4147-A177-3AD203B41FA5}">
                      <a16:colId xmlns:a16="http://schemas.microsoft.com/office/drawing/2014/main" val="3626317462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844807302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1433683489"/>
                    </a:ext>
                  </a:extLst>
                </a:gridCol>
              </a:tblGrid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098193"/>
                  </a:ext>
                </a:extLst>
              </a:tr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29372"/>
                  </a:ext>
                </a:extLst>
              </a:tr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7164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1B660B-47A8-44AF-A56F-E8AA30D2C618}"/>
              </a:ext>
            </a:extLst>
          </p:cNvPr>
          <p:cNvGraphicFramePr>
            <a:graphicFrameLocks noGrp="1"/>
          </p:cNvGraphicFramePr>
          <p:nvPr/>
        </p:nvGraphicFramePr>
        <p:xfrm>
          <a:off x="8839201" y="2842101"/>
          <a:ext cx="150018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063">
                  <a:extLst>
                    <a:ext uri="{9D8B030D-6E8A-4147-A177-3AD203B41FA5}">
                      <a16:colId xmlns:a16="http://schemas.microsoft.com/office/drawing/2014/main" val="3626317462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844807302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1433683489"/>
                    </a:ext>
                  </a:extLst>
                </a:gridCol>
              </a:tblGrid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098193"/>
                  </a:ext>
                </a:extLst>
              </a:tr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29372"/>
                  </a:ext>
                </a:extLst>
              </a:tr>
              <a:tr h="32021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71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967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u="sng" dirty="0">
                    <a:solidFill>
                      <a:srgbClr val="00B050"/>
                    </a:solidFill>
                    <a:effectLst/>
                  </a:rPr>
                  <a:t>Best Rank-k approximations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 dirty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 dirty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u="sng" dirty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u="sng" dirty="0">
                    <a:solidFill>
                      <a:srgbClr val="00B050"/>
                    </a:solidFill>
                    <a:effectLst/>
                  </a:rPr>
                  <a:t>): </a:t>
                </a:r>
                <a:br>
                  <a:rPr lang="en-US" b="1" u="sng" dirty="0">
                    <a:solidFill>
                      <a:srgbClr val="00B050"/>
                    </a:solidFill>
                    <a:effectLst/>
                  </a:rPr>
                </a:br>
                <a:r>
                  <a:rPr lang="en-US" sz="3100" b="1" u="sng" dirty="0">
                    <a:solidFill>
                      <a:srgbClr val="00B050"/>
                    </a:solidFill>
                    <a:effectLst/>
                  </a:rPr>
                  <a:t>Eckart-Young theorem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9224" y="246253"/>
                <a:ext cx="7205472" cy="796163"/>
              </a:xfrm>
              <a:blipFill>
                <a:blip r:embed="rId2"/>
                <a:stretch>
                  <a:fillRect l="-3046" t="-35115" b="-366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F597-6C79-4498-BE18-DD874142F752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743308" y="1302589"/>
                <a:ext cx="10610491" cy="49860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Frobenius Norm</a:t>
                </a:r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just">
                  <a:lnSpc>
                    <a:spcPct val="98000"/>
                  </a:lnSpc>
                  <a:buClr>
                    <a:srgbClr val="000000"/>
                  </a:buClr>
                  <a:buSzPct val="100000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best rank-k approximation of A</a:t>
                </a:r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dirty="0"/>
              </a:p>
              <a:p>
                <a:pPr marL="0" indent="0" algn="ctr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dirty="0"/>
              </a:p>
              <a:p>
                <a:pPr marL="0" indent="0" algn="just">
                  <a:lnSpc>
                    <a:spcPct val="98000"/>
                  </a:lnSpc>
                  <a:buClr>
                    <a:srgbClr val="000000"/>
                  </a:buClr>
                  <a:buSzPct val="10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308" y="1302589"/>
                <a:ext cx="10610491" cy="4986068"/>
              </a:xfrm>
              <a:blipFill>
                <a:blip r:embed="rId3"/>
                <a:stretch>
                  <a:fillRect l="-1034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590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C3C7-E27D-4C3B-AF17-A34565B73E97}"/>
              </a:ext>
            </a:extLst>
          </p:cNvPr>
          <p:cNvSpPr txBox="1"/>
          <p:nvPr/>
        </p:nvSpPr>
        <p:spPr>
          <a:xfrm>
            <a:off x="762000" y="559678"/>
            <a:ext cx="3567915" cy="49524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Sawan 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  Kumar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D4A5DC69-AB7B-4352-B0C3-CBDFF4DFCD35}"/>
              </a:ext>
            </a:extLst>
          </p:cNvPr>
          <p:cNvGraphicFramePr/>
          <p:nvPr/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711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 rot="10800000" flipH="1" flipV="1">
            <a:off x="954156" y="755373"/>
            <a:ext cx="10045147" cy="5565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2209" y="1046922"/>
            <a:ext cx="95415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Properties of the SVD </a:t>
            </a:r>
          </a:p>
          <a:p>
            <a:r>
              <a:rPr lang="en-US" sz="2400" dirty="0"/>
              <a:t>Some properties of U, S, V are: </a:t>
            </a:r>
          </a:p>
          <a:p>
            <a:endParaRPr lang="en-US" sz="2400" dirty="0"/>
          </a:p>
          <a:p>
            <a:r>
              <a:rPr lang="en-US" sz="2400" dirty="0"/>
              <a:t>•</a:t>
            </a:r>
            <a:r>
              <a:rPr lang="en-US" sz="2400" dirty="0">
                <a:solidFill>
                  <a:schemeClr val="accent2"/>
                </a:solidFill>
              </a:rPr>
              <a:t> U, ∑ , V provide a real-valued matrix factorization of A, i.e., A = U ∑ V</a:t>
            </a:r>
            <a:r>
              <a:rPr lang="en-US" sz="2400" baseline="30000" dirty="0">
                <a:solidFill>
                  <a:schemeClr val="accent2"/>
                </a:solidFill>
              </a:rPr>
              <a:t>T</a:t>
            </a:r>
            <a:r>
              <a:rPr lang="en-US" sz="2400" dirty="0"/>
              <a:t> . </a:t>
            </a:r>
          </a:p>
          <a:p>
            <a:r>
              <a:rPr lang="en-US" sz="2400" dirty="0"/>
              <a:t>• </a:t>
            </a:r>
            <a:r>
              <a:rPr lang="en-US" sz="2400" dirty="0">
                <a:solidFill>
                  <a:schemeClr val="accent5"/>
                </a:solidFill>
              </a:rPr>
              <a:t>U is a m x n matrix with orthonormal columns, U</a:t>
            </a:r>
            <a:r>
              <a:rPr lang="en-US" sz="2400" baseline="30000" dirty="0">
                <a:solidFill>
                  <a:schemeClr val="accent5"/>
                </a:solidFill>
              </a:rPr>
              <a:t>T</a:t>
            </a:r>
            <a:r>
              <a:rPr lang="en-US" sz="2400" dirty="0">
                <a:solidFill>
                  <a:schemeClr val="accent5"/>
                </a:solidFill>
              </a:rPr>
              <a:t>U = I</a:t>
            </a:r>
            <a:r>
              <a:rPr lang="en-US" sz="2400" baseline="-25000" dirty="0">
                <a:solidFill>
                  <a:schemeClr val="accent5"/>
                </a:solidFill>
              </a:rPr>
              <a:t>n</a:t>
            </a:r>
            <a:r>
              <a:rPr lang="en-US" sz="2400" dirty="0">
                <a:solidFill>
                  <a:schemeClr val="accent5"/>
                </a:solidFill>
              </a:rPr>
              <a:t>, where I</a:t>
            </a:r>
            <a:r>
              <a:rPr lang="en-US" sz="2400" baseline="-25000" dirty="0">
                <a:solidFill>
                  <a:schemeClr val="accent5"/>
                </a:solidFill>
              </a:rPr>
              <a:t>n</a:t>
            </a:r>
            <a:r>
              <a:rPr lang="en-US" sz="2400" dirty="0">
                <a:solidFill>
                  <a:schemeClr val="accent5"/>
                </a:solidFill>
              </a:rPr>
              <a:t> is the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	n × n identity matrix</a:t>
            </a:r>
            <a:r>
              <a:rPr lang="en-US" sz="2400" dirty="0"/>
              <a:t>.</a:t>
            </a:r>
          </a:p>
          <a:p>
            <a:r>
              <a:rPr lang="en-US" sz="2400" dirty="0"/>
              <a:t>• </a:t>
            </a:r>
            <a:r>
              <a:rPr lang="en-US" sz="2400" dirty="0">
                <a:solidFill>
                  <a:schemeClr val="accent6"/>
                </a:solidFill>
              </a:rPr>
              <a:t>V is an orthonormal k × k matrix, V</a:t>
            </a:r>
            <a:r>
              <a:rPr lang="en-US" sz="2400" baseline="30000" dirty="0">
                <a:solidFill>
                  <a:schemeClr val="accent6"/>
                </a:solidFill>
              </a:rPr>
              <a:t>T</a:t>
            </a:r>
            <a:r>
              <a:rPr lang="en-US" sz="2400" dirty="0">
                <a:solidFill>
                  <a:schemeClr val="accent6"/>
                </a:solidFill>
              </a:rPr>
              <a:t> = V </a:t>
            </a:r>
            <a:r>
              <a:rPr lang="en-US" sz="2400" baseline="30000" dirty="0">
                <a:solidFill>
                  <a:schemeClr val="accent6"/>
                </a:solidFill>
              </a:rPr>
              <a:t>−1</a:t>
            </a:r>
            <a:r>
              <a:rPr lang="en-US" sz="2400" dirty="0"/>
              <a:t>. </a:t>
            </a:r>
          </a:p>
          <a:p>
            <a:r>
              <a:rPr lang="en-US" sz="2400" dirty="0"/>
              <a:t>•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∑ is a n × n diagonal matrix, with the non-negative singular values, 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1,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 σ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2,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3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.  .  . . , </a:t>
            </a:r>
            <a:r>
              <a:rPr lang="el-GR" sz="2400" dirty="0">
                <a:solidFill>
                  <a:schemeClr val="bg2">
                    <a:lumMod val="25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, on the diagonal</a:t>
            </a:r>
            <a:r>
              <a:rPr lang="en-US" sz="2400" dirty="0"/>
              <a:t>.</a:t>
            </a:r>
          </a:p>
          <a:p>
            <a:r>
              <a:rPr lang="en-US" sz="2400" dirty="0"/>
              <a:t> •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By convention the singular values are given in the sorted order </a:t>
            </a:r>
            <a:r>
              <a:rPr lang="el-GR" sz="2400" dirty="0">
                <a:solidFill>
                  <a:schemeClr val="accent5">
                    <a:lumMod val="50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≥ </a:t>
            </a:r>
            <a:r>
              <a:rPr lang="el-GR" sz="2400" dirty="0">
                <a:solidFill>
                  <a:schemeClr val="accent5">
                    <a:lumMod val="50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≥ 	….. ≥ </a:t>
            </a:r>
            <a:r>
              <a:rPr lang="el-GR" sz="2400" dirty="0">
                <a:solidFill>
                  <a:schemeClr val="accent5">
                    <a:lumMod val="50000"/>
                  </a:schemeClr>
                </a:solidFill>
              </a:rPr>
              <a:t>σ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≥ 0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0981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1CB0C-1A26-41C2-82D2-613706FC0ED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 Code for geometrical implementation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CA0DD-D1C4-40A0-9076-B058973B442C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theta = np.array([np.pi/15, -np.pi/9, -np.pi/20])</a:t>
            </a:r>
            <a:br>
              <a:rPr lang="en-US" sz="1400" dirty="0"/>
            </a:br>
            <a:r>
              <a:rPr lang="en-US" sz="1400"/>
              <a:t>Sigma = np.diag([3, 1, 0.5])    </a:t>
            </a:r>
            <a:r>
              <a:rPr lang="en-US" sz="1400" i="1"/>
              <a:t># scale x, then y, then z</a:t>
            </a:r>
            <a:br>
              <a:rPr lang="en-US" sz="1400" i="1" dirty="0"/>
            </a:br>
            <a:br>
              <a:rPr lang="en-US" sz="1400" i="1" dirty="0"/>
            </a:br>
            <a:r>
              <a:rPr lang="en-US" sz="1400" i="1"/>
              <a:t># Rotation about x axis</a:t>
            </a:r>
            <a:br>
              <a:rPr lang="en-US" sz="1400" i="1" dirty="0"/>
            </a:br>
            <a:r>
              <a:rPr lang="en-US" sz="1400" i="1"/>
              <a:t>Rx = np.array([[</a:t>
            </a:r>
            <a:r>
              <a:rPr lang="en-US" sz="1400"/>
              <a:t>1, 0, 0],</a:t>
            </a:r>
            <a:br>
              <a:rPr lang="en-US" sz="1400" dirty="0"/>
            </a:br>
            <a:r>
              <a:rPr lang="en-US" sz="1400"/>
              <a:t>               [0, np.cos(theta[0]), -np.sin(theta[0])],</a:t>
            </a:r>
            <a:br>
              <a:rPr lang="en-US" sz="1400" dirty="0"/>
            </a:br>
            <a:r>
              <a:rPr lang="en-US" sz="1400"/>
              <a:t>               [0, np.sin(theta[0]), np.cos(theta[0])]])</a:t>
            </a:r>
            <a:br>
              <a:rPr lang="en-US" sz="1400" dirty="0"/>
            </a:br>
            <a:br>
              <a:rPr lang="en-US" sz="1400" dirty="0"/>
            </a:br>
            <a:r>
              <a:rPr lang="en-US" sz="1400"/>
              <a:t># Rotation about y axis</a:t>
            </a:r>
            <a:br>
              <a:rPr lang="en-US" sz="1400" dirty="0"/>
            </a:br>
            <a:r>
              <a:rPr lang="en-US" sz="1400"/>
              <a:t>Ry = np.array([[np.cos(theta[1]), 0, np.sin(theta[1])],</a:t>
            </a:r>
            <a:br>
              <a:rPr lang="en-US" sz="1400" dirty="0"/>
            </a:br>
            <a:r>
              <a:rPr lang="en-US" sz="1400"/>
              <a:t>               [0, 1, 0],</a:t>
            </a:r>
            <a:br>
              <a:rPr lang="en-US" sz="1400" dirty="0"/>
            </a:br>
            <a:r>
              <a:rPr lang="en-US" sz="1400"/>
              <a:t>               [-np.sin(theta[1]), 0, np.cos(theta[1])]])</a:t>
            </a:r>
            <a:br>
              <a:rPr lang="en-US" sz="1400" dirty="0"/>
            </a:br>
            <a:br>
              <a:rPr lang="en-US" sz="1400" dirty="0"/>
            </a:br>
            <a:r>
              <a:rPr lang="en-US" sz="1400"/>
              <a:t># Rotation about z axis</a:t>
            </a:r>
            <a:br>
              <a:rPr lang="en-US" sz="1400" dirty="0"/>
            </a:br>
            <a:r>
              <a:rPr lang="en-US" sz="1400"/>
              <a:t>Rz = np.array([[np.cos(theta[2]), -np.sin(theta[2]), 0],</a:t>
            </a:r>
            <a:br>
              <a:rPr lang="en-US" sz="1400" dirty="0"/>
            </a:br>
            <a:r>
              <a:rPr lang="en-US" sz="1400"/>
              <a:t>               [np.sin(theta[2]), np.cos(theta[2]), 0],</a:t>
            </a:r>
            <a:br>
              <a:rPr lang="en-US" sz="1400" dirty="0"/>
            </a:br>
            <a:r>
              <a:rPr lang="en-US" sz="1400"/>
              <a:t>               [0, 0, 1]])</a:t>
            </a:r>
            <a:br>
              <a:rPr lang="en-US" sz="1400" dirty="0"/>
            </a:br>
            <a:br>
              <a:rPr lang="en-US" sz="1400" dirty="0"/>
            </a:br>
            <a:r>
              <a:rPr lang="en-US" sz="1400"/>
              <a:t># Rotate and scale</a:t>
            </a:r>
            <a:br>
              <a:rPr lang="en-US" sz="1400" dirty="0"/>
            </a:br>
            <a:r>
              <a:rPr lang="en-US" sz="1400"/>
              <a:t>X = Rz @ Ry @ Rx @ Sigma</a:t>
            </a:r>
            <a:br>
              <a:rPr lang="en-US" sz="1400" dirty="0"/>
            </a:br>
            <a:endParaRPr lang="en-US" sz="1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6516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E8C-70A9-4864-B462-B8042472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Scaling </a:t>
            </a:r>
            <a:endParaRPr lang="en-GB" dirty="0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D160F86-F9BD-4623-8C6B-DC84DAFA3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74" y="1616858"/>
            <a:ext cx="10065926" cy="4560105"/>
          </a:xfrm>
        </p:spPr>
      </p:pic>
    </p:spTree>
    <p:extLst>
      <p:ext uri="{BB962C8B-B14F-4D97-AF65-F5344CB8AC3E}">
        <p14:creationId xmlns:p14="http://schemas.microsoft.com/office/powerpoint/2010/main" val="116381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7869-80A5-4BB2-93FB-A3ABEE1C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Rotations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172C445-287E-4DAE-891B-4B4F48D6D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385" y="1616858"/>
            <a:ext cx="10424407" cy="5040269"/>
          </a:xfrm>
        </p:spPr>
      </p:pic>
    </p:spTree>
    <p:extLst>
      <p:ext uri="{BB962C8B-B14F-4D97-AF65-F5344CB8AC3E}">
        <p14:creationId xmlns:p14="http://schemas.microsoft.com/office/powerpoint/2010/main" val="450059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8B40-A139-41B9-990F-CD626BAC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Combinations of scaling and rotation</a:t>
            </a:r>
            <a:endParaRPr lang="en-GB"/>
          </a:p>
        </p:txBody>
      </p:sp>
      <p:pic>
        <p:nvPicPr>
          <p:cNvPr id="4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EB5E6A8D-187A-4F86-95A5-FE0AC81F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945" y="1621186"/>
            <a:ext cx="8681818" cy="4555777"/>
          </a:xfrm>
        </p:spPr>
      </p:pic>
    </p:spTree>
    <p:extLst>
      <p:ext uri="{BB962C8B-B14F-4D97-AF65-F5344CB8AC3E}">
        <p14:creationId xmlns:p14="http://schemas.microsoft.com/office/powerpoint/2010/main" val="1546944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DAE6-CB91-4EFF-BE5B-E66B857F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Removing 1 dimension</a:t>
            </a:r>
            <a:endParaRPr lang="en-GB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2BD6718D-5126-4835-8D0D-4B9FA86B4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526" y="1387215"/>
            <a:ext cx="9610812" cy="4789748"/>
          </a:xfrm>
        </p:spPr>
      </p:pic>
    </p:spTree>
    <p:extLst>
      <p:ext uri="{BB962C8B-B14F-4D97-AF65-F5344CB8AC3E}">
        <p14:creationId xmlns:p14="http://schemas.microsoft.com/office/powerpoint/2010/main" val="3193199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52D8-7455-4A9F-8703-6FA7E0D0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Removing 2 dimensions</a:t>
            </a:r>
            <a:endParaRPr lang="en-GB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C062ECF8-6D99-4E85-87ED-7CF5A691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133" y="1397653"/>
            <a:ext cx="10162036" cy="4779310"/>
          </a:xfrm>
        </p:spPr>
      </p:pic>
    </p:spTree>
    <p:extLst>
      <p:ext uri="{BB962C8B-B14F-4D97-AF65-F5344CB8AC3E}">
        <p14:creationId xmlns:p14="http://schemas.microsoft.com/office/powerpoint/2010/main" val="897005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4E81FC2-4F2B-4328-8A45-77D07EAE1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7" r="46582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SVD calculation in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algn="l"/>
            <a:r>
              <a:rPr lang="en-US" b="1"/>
              <a:t>from </a:t>
            </a:r>
            <a:r>
              <a:rPr lang="en-US" err="1"/>
              <a:t>numpy</a:t>
            </a:r>
            <a:r>
              <a:rPr lang="en-US"/>
              <a:t> </a:t>
            </a:r>
            <a:r>
              <a:rPr lang="en-US" b="1"/>
              <a:t>import </a:t>
            </a:r>
            <a:r>
              <a:rPr lang="en-US"/>
              <a:t>array</a:t>
            </a:r>
            <a:br>
              <a:rPr lang="en-US" dirty="0"/>
            </a:br>
            <a:r>
              <a:rPr lang="en-US"/>
              <a:t>from </a:t>
            </a:r>
            <a:r>
              <a:rPr lang="en-US" err="1"/>
              <a:t>scipy.linalg</a:t>
            </a:r>
            <a:r>
              <a:rPr lang="en-US"/>
              <a:t> </a:t>
            </a:r>
            <a:r>
              <a:rPr lang="en-US" b="1"/>
              <a:t>import </a:t>
            </a:r>
            <a:r>
              <a:rPr lang="en-US" err="1"/>
              <a:t>svd</a:t>
            </a:r>
            <a:br>
              <a:rPr lang="en-US" dirty="0"/>
            </a:br>
            <a:r>
              <a:rPr lang="en-US"/>
              <a:t># define a matrix</a:t>
            </a:r>
            <a:br>
              <a:rPr lang="en-US" dirty="0"/>
            </a:br>
            <a:r>
              <a:rPr lang="en-US"/>
              <a:t>A = array([[1, 2], [3, 4], [5, 6]])</a:t>
            </a:r>
            <a:br>
              <a:rPr lang="en-US" dirty="0"/>
            </a:br>
            <a:r>
              <a:rPr lang="en-US"/>
              <a:t>print(A)</a:t>
            </a:r>
            <a:br>
              <a:rPr lang="en-US" dirty="0"/>
            </a:br>
            <a:r>
              <a:rPr lang="en-US"/>
              <a:t># SVD</a:t>
            </a:r>
            <a:br>
              <a:rPr lang="en-US" dirty="0"/>
            </a:br>
            <a:r>
              <a:rPr lang="en-US"/>
              <a:t>U, s, VT = </a:t>
            </a:r>
            <a:r>
              <a:rPr lang="en-US" err="1"/>
              <a:t>svd</a:t>
            </a:r>
            <a:r>
              <a:rPr lang="en-US"/>
              <a:t>(A)</a:t>
            </a:r>
            <a:br>
              <a:rPr lang="en-US" dirty="0"/>
            </a:br>
            <a:r>
              <a:rPr lang="en-US"/>
              <a:t>print(</a:t>
            </a:r>
            <a:r>
              <a:rPr lang="en-US" b="1"/>
              <a:t>"U is :\n"</a:t>
            </a:r>
            <a:r>
              <a:rPr lang="en-US"/>
              <a:t>, U)</a:t>
            </a:r>
            <a:br>
              <a:rPr lang="en-US" dirty="0"/>
            </a:br>
            <a:r>
              <a:rPr lang="en-US"/>
              <a:t>print(</a:t>
            </a:r>
            <a:r>
              <a:rPr lang="en-US" b="1"/>
              <a:t>"s is :\n"</a:t>
            </a:r>
            <a:r>
              <a:rPr lang="en-US"/>
              <a:t>, s)</a:t>
            </a:r>
            <a:br>
              <a:rPr lang="en-US" dirty="0"/>
            </a:br>
            <a:r>
              <a:rPr lang="en-US"/>
              <a:t>print(</a:t>
            </a:r>
            <a:r>
              <a:rPr lang="en-US" b="1"/>
              <a:t>"VT is :\n"</a:t>
            </a:r>
            <a:r>
              <a:rPr lang="en-US"/>
              <a:t>, VT)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1526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993E7-D818-4954-A5F1-4D8FDA10B53C}"/>
              </a:ext>
            </a:extLst>
          </p:cNvPr>
          <p:cNvSpPr txBox="1"/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F7E77-1F25-4F67-9B36-55B1CE07A0A5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An image is an array, or a matrix, of square pixels (picture elements) arranged in columns and rows.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In a (8-bit) greyscale image each picture element has an assigned intensity that ranges from 0 to 255.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A true-colour image assembled from three greyscale images coloured red, green and blue. Such an image may contain up to 16 million different colours. </a:t>
            </a: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tiled, tub, tile&#10;&#10;Description automatically generated">
            <a:extLst>
              <a:ext uri="{FF2B5EF4-FFF2-40B4-BE49-F238E27FC236}">
                <a16:creationId xmlns:a16="http://schemas.microsoft.com/office/drawing/2014/main" id="{517EFD09-F41B-4EB5-A5F5-1377E05AB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01" r="1" b="19229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9" name="Rectangle 2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BD468FC-3298-442C-9A7D-3F6528517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52" r="-1" b="20651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81A97-EBC9-461F-99ED-BAE23FB0620F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060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896F9-DFD8-4D58-97B8-390BD822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>
                <a:cs typeface="Calibri Light"/>
              </a:rPr>
              <a:t>Image compression using python</a:t>
            </a:r>
            <a:endParaRPr lang="en-GB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CEA39-30B8-4849-9B34-2B191D631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2200">
                <a:latin typeface="Consolas"/>
              </a:rPr>
              <a:t>U, s, VT = np.linalg.svd(x, full_matrices= </a:t>
            </a:r>
            <a:r>
              <a:rPr lang="en-GB" sz="2200" b="1">
                <a:latin typeface="Consolas"/>
              </a:rPr>
              <a:t>False</a:t>
            </a:r>
            <a:r>
              <a:rPr lang="en-GB" sz="2200">
                <a:latin typeface="Consolas"/>
              </a:rPr>
              <a:t>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S = np.diag(s)</a:t>
            </a:r>
            <a:br>
              <a:rPr lang="en-GB" sz="2200">
                <a:latin typeface="Consolas"/>
              </a:rPr>
            </a:b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j = 0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for r </a:t>
            </a:r>
            <a:r>
              <a:rPr lang="en-GB" sz="2200" b="1">
                <a:latin typeface="Consolas"/>
              </a:rPr>
              <a:t>in </a:t>
            </a:r>
            <a:r>
              <a:rPr lang="en-GB" sz="2200">
                <a:latin typeface="Consolas"/>
              </a:rPr>
              <a:t>range(5,100,20):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Xapprox = U[:,:r] @ S[0:r,:r] @ VT[:r,:]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plt.figure(j+1)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j += 1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img = plt.imshow(Xapprox)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img.set_cmap(</a:t>
            </a:r>
            <a:r>
              <a:rPr lang="en-GB" sz="2200" b="1">
                <a:latin typeface="Consolas"/>
              </a:rPr>
              <a:t>'gray'</a:t>
            </a:r>
            <a:r>
              <a:rPr lang="en-GB" sz="2200">
                <a:latin typeface="Consolas"/>
              </a:rPr>
              <a:t>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plt.axis(</a:t>
            </a:r>
            <a:r>
              <a:rPr lang="en-GB" sz="2200" b="1">
                <a:latin typeface="Consolas"/>
              </a:rPr>
              <a:t>'off'</a:t>
            </a:r>
            <a:r>
              <a:rPr lang="en-GB" sz="2200">
                <a:latin typeface="Consolas"/>
              </a:rPr>
              <a:t>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plt.title(</a:t>
            </a:r>
            <a:r>
              <a:rPr lang="en-GB" sz="2200" b="1">
                <a:latin typeface="Consolas"/>
              </a:rPr>
              <a:t>'r=' </a:t>
            </a:r>
            <a:r>
              <a:rPr lang="en-GB" sz="2200">
                <a:latin typeface="Consolas"/>
              </a:rPr>
              <a:t>+ str(r))</a:t>
            </a:r>
            <a:br>
              <a:rPr lang="en-GB" sz="2200">
                <a:latin typeface="Consolas"/>
              </a:rPr>
            </a:br>
            <a:r>
              <a:rPr lang="en-GB" sz="2200">
                <a:latin typeface="Consolas"/>
              </a:rPr>
              <a:t>    plt.show()</a:t>
            </a:r>
            <a:endParaRPr lang="en-GB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5711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ion&#10;&#10;Description automatically generated">
            <a:extLst>
              <a:ext uri="{FF2B5EF4-FFF2-40B4-BE49-F238E27FC236}">
                <a16:creationId xmlns:a16="http://schemas.microsoft.com/office/drawing/2014/main" id="{3A573EDF-9D5B-4826-BF69-D623513D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5" b="774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3389E-DAC0-4F94-A03D-98E0ACC6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GB" sz="3600">
                <a:cs typeface="Calibri Light"/>
              </a:rPr>
              <a:t>Image comparison after compression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1E4D-93FF-471B-9C1A-84237C2D7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324" y="5025080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800" b="1">
                <a:cs typeface="Calibri"/>
              </a:rPr>
              <a:t>Original image in grayscale</a:t>
            </a:r>
          </a:p>
          <a:p>
            <a:pPr marL="0" indent="0">
              <a:buNone/>
            </a:pPr>
            <a:endParaRPr lang="en-GB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33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373" y="689113"/>
            <a:ext cx="104692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call the orthogonal vectors in the input space v</a:t>
            </a:r>
            <a:r>
              <a:rPr lang="en-US" sz="2400" baseline="-25000" dirty="0"/>
              <a:t>1</a:t>
            </a:r>
            <a:r>
              <a:rPr lang="en-US" sz="2400" dirty="0"/>
              <a:t> and v</a:t>
            </a:r>
            <a:r>
              <a:rPr lang="en-US" sz="2400" baseline="-25000" dirty="0"/>
              <a:t>2</a:t>
            </a:r>
            <a:r>
              <a:rPr lang="en-US" sz="2400" dirty="0"/>
              <a:t> (Figure A). After applying a matrix transformation A to these two vectors, we get Av</a:t>
            </a:r>
            <a:r>
              <a:rPr lang="en-US" sz="2400" baseline="-25000" dirty="0"/>
              <a:t>1</a:t>
            </a:r>
            <a:r>
              <a:rPr lang="en-US" sz="2400" dirty="0"/>
              <a:t> and Av</a:t>
            </a:r>
            <a:r>
              <a:rPr lang="en-US" sz="2400" baseline="-25000" dirty="0"/>
              <a:t>2 </a:t>
            </a:r>
            <a:r>
              <a:rPr lang="en-US" sz="2400" dirty="0"/>
              <a:t>(Figure B). Further more, let’s decompose these two transformed vectors into unit vectors, u</a:t>
            </a:r>
            <a:r>
              <a:rPr lang="en-US" sz="2400" baseline="-25000" dirty="0"/>
              <a:t>1</a:t>
            </a:r>
            <a:r>
              <a:rPr lang="en-US" sz="2400" dirty="0"/>
              <a:t> and u</a:t>
            </a:r>
            <a:r>
              <a:rPr lang="en-US" sz="2400" baseline="-25000" dirty="0"/>
              <a:t>2</a:t>
            </a:r>
            <a:r>
              <a:rPr lang="en-US" sz="2400" dirty="0"/>
              <a:t>, times their respective magnitudes, σ</a:t>
            </a:r>
            <a:r>
              <a:rPr lang="en-US" sz="2400" baseline="-25000" dirty="0"/>
              <a:t>1</a:t>
            </a:r>
            <a:r>
              <a:rPr lang="en-US" sz="2400" dirty="0"/>
              <a:t> and σ</a:t>
            </a:r>
            <a:r>
              <a:rPr lang="en-US" sz="2400" baseline="-25000" dirty="0"/>
              <a:t>2</a:t>
            </a:r>
            <a:r>
              <a:rPr lang="en-US" sz="2400" dirty="0"/>
              <a:t>. In other words:</a:t>
            </a:r>
          </a:p>
          <a:p>
            <a:endParaRPr lang="en-US" sz="2400" dirty="0"/>
          </a:p>
          <a:p>
            <a:pPr algn="ctr"/>
            <a:r>
              <a:rPr lang="en-US" sz="2400" dirty="0"/>
              <a:t>Av</a:t>
            </a:r>
            <a:r>
              <a:rPr lang="en-US" sz="2400" baseline="-25000" dirty="0"/>
              <a:t>1</a:t>
            </a:r>
            <a:r>
              <a:rPr lang="en-US" sz="2400" dirty="0"/>
              <a:t>=u</a:t>
            </a:r>
            <a:r>
              <a:rPr lang="en-US" sz="2400" baseline="-25000" dirty="0"/>
              <a:t>1</a:t>
            </a:r>
            <a:r>
              <a:rPr lang="en-US" sz="2400" dirty="0"/>
              <a:t>σ</a:t>
            </a:r>
            <a:r>
              <a:rPr lang="en-US" sz="2400" baseline="-25000" dirty="0"/>
              <a:t>1</a:t>
            </a:r>
          </a:p>
          <a:p>
            <a:pPr algn="ctr"/>
            <a:r>
              <a:rPr lang="en-US" sz="2400" dirty="0"/>
              <a:t>                                                          Av</a:t>
            </a:r>
            <a:r>
              <a:rPr lang="en-US" sz="2400" baseline="-25000" dirty="0"/>
              <a:t>2</a:t>
            </a:r>
            <a:r>
              <a:rPr lang="en-US" sz="2400" dirty="0"/>
              <a:t>=u</a:t>
            </a:r>
            <a:r>
              <a:rPr lang="en-US" sz="2400" baseline="-25000" dirty="0"/>
              <a:t>2</a:t>
            </a:r>
            <a:r>
              <a:rPr lang="en-US" sz="2400" dirty="0"/>
              <a:t>σ</a:t>
            </a:r>
            <a:r>
              <a:rPr lang="en-US" sz="2400" baseline="-25000" dirty="0"/>
              <a:t>2</a:t>
            </a:r>
            <a:r>
              <a:rPr lang="en-US" sz="2400" dirty="0"/>
              <a:t>                                             (</a:t>
            </a:r>
            <a:r>
              <a:rPr lang="en-US" sz="2400" dirty="0" err="1"/>
              <a:t>Eq</a:t>
            </a:r>
            <a:r>
              <a:rPr lang="en-US" sz="2400" baseline="30000" dirty="0" err="1"/>
              <a:t>n</a:t>
            </a:r>
            <a:r>
              <a:rPr lang="en-US" sz="2400" dirty="0"/>
              <a:t>--1)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97564" y="689113"/>
            <a:ext cx="10827026" cy="26776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Diagonal Corner Rectangle 4"/>
          <p:cNvSpPr/>
          <p:nvPr/>
        </p:nvSpPr>
        <p:spPr>
          <a:xfrm>
            <a:off x="2345634" y="3644348"/>
            <a:ext cx="7341705" cy="2716695"/>
          </a:xfrm>
          <a:prstGeom prst="round2Diag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http://gregorygundersen.com/image/svd/no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38" y="3993578"/>
            <a:ext cx="6453809" cy="21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77948" y="4770782"/>
            <a:ext cx="410817" cy="35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5990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8AD84C-64C1-4361-A3A3-CC9E3B092C78}"/>
              </a:ext>
            </a:extLst>
          </p:cNvPr>
          <p:cNvSpPr txBox="1"/>
          <p:nvPr/>
        </p:nvSpPr>
        <p:spPr>
          <a:xfrm>
            <a:off x="3221277" y="475990"/>
            <a:ext cx="4246322" cy="30937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BFC54E3-F238-4F87-B0B3-619EA7FE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1" y="69599"/>
            <a:ext cx="10436265" cy="6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0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852F2C-7663-4E5B-B7F8-2F2BB8F0FC12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C08B4A-23A2-4EE7-9535-A699EDBA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9" y="81973"/>
            <a:ext cx="10749418" cy="67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94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DA6ED-6228-4484-8AAA-4880681A5E7C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 descr="A picture containing text, mammal, big cat, lion&#10;&#10;Description automatically generated">
            <a:extLst>
              <a:ext uri="{FF2B5EF4-FFF2-40B4-BE49-F238E27FC236}">
                <a16:creationId xmlns:a16="http://schemas.microsoft.com/office/drawing/2014/main" id="{D09309E1-0625-4142-91FB-195DDEA6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08" y="3536"/>
            <a:ext cx="10248376" cy="68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10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B2395-3DB7-4A86-A0BC-70965C51BA2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 descr="A picture containing text, mammal, big cat, lion&#10;&#10;Description automatically generated">
            <a:extLst>
              <a:ext uri="{FF2B5EF4-FFF2-40B4-BE49-F238E27FC236}">
                <a16:creationId xmlns:a16="http://schemas.microsoft.com/office/drawing/2014/main" id="{0E659A8F-71F0-4158-B2E8-A762B74E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9" y="93800"/>
            <a:ext cx="10686788" cy="67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27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8E83F-9D3F-4EE0-B104-DCA1043F8650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 descr="A picture containing mammal, big cat, lion&#10;&#10;Description automatically generated">
            <a:extLst>
              <a:ext uri="{FF2B5EF4-FFF2-40B4-BE49-F238E27FC236}">
                <a16:creationId xmlns:a16="http://schemas.microsoft.com/office/drawing/2014/main" id="{E402A9B8-859E-4D71-8019-A2D12899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0" y="232519"/>
            <a:ext cx="10018733" cy="66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37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1CCAA-99F2-4C4D-B566-E0C67895557B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pic>
        <p:nvPicPr>
          <p:cNvPr id="3" name="Picture 3" descr="A picture containing mammal, big cat, lion&#10;&#10;Description automatically generated">
            <a:extLst>
              <a:ext uri="{FF2B5EF4-FFF2-40B4-BE49-F238E27FC236}">
                <a16:creationId xmlns:a16="http://schemas.microsoft.com/office/drawing/2014/main" id="{BF5BD71F-153C-4AE2-A8E0-2714FE87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64" y="93939"/>
            <a:ext cx="10123116" cy="66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73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1E501-7628-4A2F-93F4-47FF53C2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>
                <a:cs typeface="Calibri Light"/>
              </a:rPr>
              <a:t>Singular Value graph plotting</a:t>
            </a:r>
            <a:endParaRPr lang="en-GB" sz="540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A47FC-4D68-4E9E-9FFF-EDECEC851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900">
                <a:cs typeface="Calibri"/>
              </a:rPr>
              <a:t>Python Code :</a:t>
            </a:r>
          </a:p>
          <a:p>
            <a:pPr marL="0" indent="0">
              <a:buNone/>
            </a:pPr>
            <a:r>
              <a:rPr lang="en-GB" sz="1900" b="1">
                <a:latin typeface="Consolas"/>
                <a:cs typeface="Calibri"/>
              </a:rPr>
              <a:t>from </a:t>
            </a:r>
            <a:r>
              <a:rPr lang="en-GB" sz="1900">
                <a:latin typeface="Consolas"/>
                <a:cs typeface="Calibri"/>
              </a:rPr>
              <a:t>matplotlib.image </a:t>
            </a:r>
            <a:r>
              <a:rPr lang="en-GB" sz="1900" b="1">
                <a:latin typeface="Consolas"/>
                <a:cs typeface="Calibri"/>
              </a:rPr>
              <a:t>import </a:t>
            </a:r>
            <a:r>
              <a:rPr lang="en-GB" sz="1900">
                <a:latin typeface="Consolas"/>
                <a:cs typeface="Calibri"/>
              </a:rPr>
              <a:t>imread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import matplotlib.pyplot </a:t>
            </a:r>
            <a:r>
              <a:rPr lang="en-GB" sz="1900" b="1">
                <a:latin typeface="Consolas"/>
                <a:cs typeface="Calibri"/>
              </a:rPr>
              <a:t>as </a:t>
            </a:r>
            <a:r>
              <a:rPr lang="en-GB" sz="1900">
                <a:latin typeface="Consolas"/>
                <a:cs typeface="Calibri"/>
              </a:rPr>
              <a:t>plt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import numpy </a:t>
            </a:r>
            <a:r>
              <a:rPr lang="en-GB" sz="1900" b="1">
                <a:latin typeface="Consolas"/>
                <a:cs typeface="Calibri"/>
              </a:rPr>
              <a:t>as </a:t>
            </a:r>
            <a:r>
              <a:rPr lang="en-GB" sz="1900">
                <a:latin typeface="Consolas"/>
                <a:cs typeface="Calibri"/>
              </a:rPr>
              <a:t>np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plt.rcParams[</a:t>
            </a:r>
            <a:r>
              <a:rPr lang="en-GB" sz="1900" b="1">
                <a:latin typeface="Consolas"/>
                <a:cs typeface="Calibri"/>
              </a:rPr>
              <a:t>'figure.figsize'</a:t>
            </a:r>
            <a:r>
              <a:rPr lang="en-GB" sz="1900">
                <a:latin typeface="Consolas"/>
                <a:cs typeface="Calibri"/>
              </a:rPr>
              <a:t>] = [16, 8]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A = imread(</a:t>
            </a:r>
            <a:r>
              <a:rPr lang="en-GB" sz="1900" b="1">
                <a:latin typeface="Consolas"/>
                <a:cs typeface="Calibri"/>
              </a:rPr>
              <a:t>'lion.jpg'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x = np.mean(A, -1)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U, s, VT = np.linalg.svd(x, full_matrices= </a:t>
            </a:r>
            <a:r>
              <a:rPr lang="en-GB" sz="1900" b="1">
                <a:latin typeface="Consolas"/>
                <a:cs typeface="Calibri"/>
              </a:rPr>
              <a:t>False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S = np.diag(s)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plt.figure(1)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plt.semilogy(np.diag(S))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plt.title(</a:t>
            </a:r>
            <a:r>
              <a:rPr lang="en-GB" sz="1900" b="1">
                <a:latin typeface="Consolas"/>
                <a:cs typeface="Calibri"/>
              </a:rPr>
              <a:t>'Singular Values '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plt.xlabel(</a:t>
            </a:r>
            <a:r>
              <a:rPr lang="en-GB" sz="1900" b="1">
                <a:latin typeface="Consolas"/>
                <a:cs typeface="Calibri"/>
              </a:rPr>
              <a:t>"j"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plt.ylabel(</a:t>
            </a:r>
            <a:r>
              <a:rPr lang="en-GB" sz="1900" b="1">
                <a:latin typeface="Consolas"/>
                <a:cs typeface="Calibri"/>
              </a:rPr>
              <a:t>"log \u03C3j"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plt.show()</a:t>
            </a:r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280824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CA094-83F5-4868-9BD9-726B7DAB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Singular Value graph 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7BB96FC-CBB9-4A4F-8993-2A41D842C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399" r="-1" b="-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C7E569-8BFB-4754-8EE9-59A5674AD69A}"/>
              </a:ext>
            </a:extLst>
          </p:cNvPr>
          <p:cNvSpPr txBox="1"/>
          <p:nvPr/>
        </p:nvSpPr>
        <p:spPr>
          <a:xfrm>
            <a:off x="4724400" y="3200400"/>
            <a:ext cx="3254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8964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46CB2-2C0A-43FF-A175-CE7F95EF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600">
                <a:cs typeface="Calibri Light"/>
              </a:rPr>
              <a:t>Cumulative Singular values graph plotting</a:t>
            </a:r>
            <a:endParaRPr lang="en-GB" sz="4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ECE11-C3FF-41AC-87CF-4DFF0CEC2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900">
                <a:cs typeface="Calibri"/>
              </a:rPr>
              <a:t>Python code:</a:t>
            </a:r>
          </a:p>
          <a:p>
            <a:pPr marL="0" indent="0">
              <a:buNone/>
            </a:pPr>
            <a:r>
              <a:rPr lang="en-GB" sz="1900" b="1">
                <a:latin typeface="Consolas"/>
                <a:cs typeface="Calibri"/>
              </a:rPr>
              <a:t>from </a:t>
            </a:r>
            <a:r>
              <a:rPr lang="en-GB" sz="1900">
                <a:latin typeface="Consolas"/>
                <a:cs typeface="Calibri"/>
              </a:rPr>
              <a:t>matplotlib.image </a:t>
            </a:r>
            <a:r>
              <a:rPr lang="en-GB" sz="1900" b="1">
                <a:latin typeface="Consolas"/>
                <a:cs typeface="Calibri"/>
              </a:rPr>
              <a:t>import </a:t>
            </a:r>
            <a:r>
              <a:rPr lang="en-GB" sz="1900">
                <a:latin typeface="Consolas"/>
                <a:cs typeface="Calibri"/>
              </a:rPr>
              <a:t>imread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import matplotlib.pyplot </a:t>
            </a:r>
            <a:r>
              <a:rPr lang="en-GB" sz="1900" b="1">
                <a:latin typeface="Consolas"/>
                <a:cs typeface="Calibri"/>
              </a:rPr>
              <a:t>as </a:t>
            </a:r>
            <a:r>
              <a:rPr lang="en-GB" sz="1900">
                <a:latin typeface="Consolas"/>
                <a:cs typeface="Calibri"/>
              </a:rPr>
              <a:t>plt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import numpy </a:t>
            </a:r>
            <a:r>
              <a:rPr lang="en-GB" sz="1900" b="1">
                <a:latin typeface="Consolas"/>
                <a:cs typeface="Calibri"/>
              </a:rPr>
              <a:t>as </a:t>
            </a:r>
            <a:r>
              <a:rPr lang="en-GB" sz="1900">
                <a:latin typeface="Consolas"/>
                <a:cs typeface="Calibri"/>
              </a:rPr>
              <a:t>np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plt.rcParams[</a:t>
            </a:r>
            <a:r>
              <a:rPr lang="en-GB" sz="1900" b="1">
                <a:latin typeface="Consolas"/>
                <a:cs typeface="Calibri"/>
              </a:rPr>
              <a:t>'figure.figsize'</a:t>
            </a:r>
            <a:r>
              <a:rPr lang="en-GB" sz="1900">
                <a:latin typeface="Consolas"/>
                <a:cs typeface="Calibri"/>
              </a:rPr>
              <a:t>] = [16, 8]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A = imread(</a:t>
            </a:r>
            <a:r>
              <a:rPr lang="en-GB" sz="1900" b="1">
                <a:latin typeface="Consolas"/>
                <a:cs typeface="Calibri"/>
              </a:rPr>
              <a:t>'lion.jpg'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x = np.mean(A, -1)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U, s, VT = np.linalg.svd(x, full_matrices= </a:t>
            </a:r>
            <a:r>
              <a:rPr lang="en-GB" sz="1900" b="1">
                <a:latin typeface="Consolas"/>
                <a:cs typeface="Calibri"/>
              </a:rPr>
              <a:t>False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S = np.diag(s)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plt.figure(2)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plt.plot(np.cumsum(np.diag(S))/np.sum(np.diag(S)))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plt.title(</a:t>
            </a:r>
            <a:r>
              <a:rPr lang="en-GB" sz="1900" b="1">
                <a:latin typeface="Consolas"/>
                <a:cs typeface="Calibri"/>
              </a:rPr>
              <a:t>'Singular Values Cumulative Sum'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plt.xlabel(</a:t>
            </a:r>
            <a:r>
              <a:rPr lang="en-GB" sz="1900" b="1">
                <a:latin typeface="Consolas"/>
                <a:cs typeface="Calibri"/>
              </a:rPr>
              <a:t>"j"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plt.ylabel(</a:t>
            </a:r>
            <a:r>
              <a:rPr lang="en-GB" sz="1900" b="1">
                <a:latin typeface="Consolas"/>
                <a:cs typeface="Calibri"/>
              </a:rPr>
              <a:t>"( 1&lt;=j&lt;=r \u03A3 \u03C3j ) / ( 1&lt;=j&lt;=m \u03A3 \u03C3j )"</a:t>
            </a:r>
            <a:r>
              <a:rPr lang="en-GB" sz="1900">
                <a:latin typeface="Consolas"/>
                <a:cs typeface="Calibri"/>
              </a:rPr>
              <a:t>)</a:t>
            </a:r>
            <a:br>
              <a:rPr lang="en-GB" sz="1900">
                <a:latin typeface="Consolas"/>
                <a:cs typeface="Calibri"/>
              </a:rPr>
            </a:br>
            <a:r>
              <a:rPr lang="en-GB" sz="1900">
                <a:latin typeface="Consolas"/>
                <a:cs typeface="Calibri"/>
              </a:rPr>
              <a:t>plt.show()</a:t>
            </a:r>
            <a:endParaRPr lang="en-GB" sz="1900"/>
          </a:p>
          <a:p>
            <a:pPr marL="0" indent="0">
              <a:buNone/>
            </a:pPr>
            <a:endParaRPr lang="en-GB" sz="19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324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7643-7E7E-480B-85D9-969B14AC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Singular values cumulative sum graph</a:t>
            </a:r>
            <a:endParaRPr lang="en-GB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7E0FD8EB-D50B-4EB9-8216-04C679A1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094" y="1251516"/>
            <a:ext cx="10312579" cy="5603940"/>
          </a:xfrm>
        </p:spPr>
      </p:pic>
    </p:spTree>
    <p:extLst>
      <p:ext uri="{BB962C8B-B14F-4D97-AF65-F5344CB8AC3E}">
        <p14:creationId xmlns:p14="http://schemas.microsoft.com/office/powerpoint/2010/main" val="291504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6191" y="450573"/>
            <a:ext cx="9713844" cy="4572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We can do a little </a:t>
            </a:r>
            <a:r>
              <a:rPr lang="en-US" dirty="0" err="1"/>
              <a:t>alzebric</a:t>
            </a:r>
            <a:r>
              <a:rPr lang="en-US" dirty="0"/>
              <a:t> manipulation. First , note that any vector </a:t>
            </a:r>
            <a:r>
              <a:rPr lang="en-US" sz="2400" b="1" dirty="0"/>
              <a:t>x  </a:t>
            </a:r>
            <a:r>
              <a:rPr lang="en-US" dirty="0"/>
              <a:t>can be described using the basis of vectors </a:t>
            </a:r>
            <a:r>
              <a:rPr lang="en-US" sz="2400" b="1" dirty="0"/>
              <a:t>v</a:t>
            </a:r>
            <a:r>
              <a:rPr lang="en-US" sz="2400" b="1" baseline="-25000" dirty="0"/>
              <a:t>1</a:t>
            </a:r>
            <a:r>
              <a:rPr lang="en-US" dirty="0"/>
              <a:t> and </a:t>
            </a:r>
            <a:r>
              <a:rPr lang="en-US" sz="2400" b="1" dirty="0"/>
              <a:t>v</a:t>
            </a:r>
            <a:r>
              <a:rPr lang="en-US" sz="2400" b="1" baseline="-25000" dirty="0"/>
              <a:t>2</a:t>
            </a:r>
            <a:r>
              <a:rPr lang="en-US" dirty="0"/>
              <a:t> in the following way,</a:t>
            </a:r>
          </a:p>
          <a:p>
            <a:r>
              <a:rPr lang="en-US" dirty="0"/>
              <a:t>				</a:t>
            </a:r>
          </a:p>
          <a:p>
            <a:pPr algn="ctr"/>
            <a:r>
              <a:rPr lang="en-US" dirty="0"/>
              <a:t>	       		</a:t>
            </a:r>
            <a:r>
              <a:rPr lang="en-US" sz="2400" b="1" dirty="0"/>
              <a:t>x = (x. v</a:t>
            </a:r>
            <a:r>
              <a:rPr lang="en-US" sz="2400" b="1" baseline="-25000" dirty="0"/>
              <a:t>1</a:t>
            </a:r>
            <a:r>
              <a:rPr lang="en-US" sz="2400" b="1" dirty="0"/>
              <a:t>) v</a:t>
            </a:r>
            <a:r>
              <a:rPr lang="en-US" sz="2400" b="1" baseline="-25000" dirty="0"/>
              <a:t>1 </a:t>
            </a:r>
            <a:r>
              <a:rPr lang="en-US" sz="2400" b="1" dirty="0"/>
              <a:t> +  (x. v</a:t>
            </a:r>
            <a:r>
              <a:rPr lang="en-US" sz="2400" b="1" baseline="-25000" dirty="0"/>
              <a:t>2</a:t>
            </a:r>
            <a:r>
              <a:rPr lang="en-US" sz="2400" b="1" dirty="0"/>
              <a:t>) v</a:t>
            </a:r>
            <a:r>
              <a:rPr lang="en-US" sz="2400" b="1" baseline="-25000" dirty="0"/>
              <a:t>2  </a:t>
            </a:r>
            <a:r>
              <a:rPr lang="en-US" sz="2400" b="1" dirty="0"/>
              <a:t>                                                                (3)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We are projecting , via the dot product, </a:t>
            </a:r>
            <a:r>
              <a:rPr lang="en-US" sz="2400" b="1" dirty="0"/>
              <a:t>x</a:t>
            </a:r>
            <a:r>
              <a:rPr lang="en-US" dirty="0"/>
              <a:t> onto </a:t>
            </a:r>
            <a:r>
              <a:rPr lang="en-US" sz="2400" b="1" dirty="0"/>
              <a:t>v</a:t>
            </a:r>
            <a:r>
              <a:rPr lang="en-US" sz="2400" b="1" baseline="-25000" dirty="0"/>
              <a:t>1</a:t>
            </a:r>
            <a:r>
              <a:rPr lang="en-US" dirty="0"/>
              <a:t> and </a:t>
            </a:r>
            <a:r>
              <a:rPr lang="en-US" sz="2400" b="1" dirty="0"/>
              <a:t>v</a:t>
            </a:r>
            <a:r>
              <a:rPr lang="en-US" sz="2400" b="1" baseline="-25000" dirty="0"/>
              <a:t>2</a:t>
            </a:r>
            <a:r>
              <a:rPr lang="en-US" dirty="0"/>
              <a:t>, before decomposing the terms the using the basis vectors </a:t>
            </a:r>
            <a:r>
              <a:rPr lang="en-US" sz="2400" b="1" dirty="0"/>
              <a:t>v</a:t>
            </a:r>
            <a:r>
              <a:rPr lang="en-US" sz="2400" b="1" baseline="-25000" dirty="0"/>
              <a:t>1</a:t>
            </a:r>
            <a:r>
              <a:rPr lang="en-US" dirty="0"/>
              <a:t> and </a:t>
            </a:r>
            <a:r>
              <a:rPr lang="en-US" sz="2400" b="1" dirty="0"/>
              <a:t>v</a:t>
            </a:r>
            <a:r>
              <a:rPr lang="en-US" sz="2400" b="1" baseline="-25000" dirty="0"/>
              <a:t>2</a:t>
            </a:r>
            <a:r>
              <a:rPr lang="en-US" dirty="0"/>
              <a:t>.</a:t>
            </a:r>
          </a:p>
          <a:p>
            <a:r>
              <a:rPr lang="en-US" dirty="0"/>
              <a:t>Next let’s left-multiply both sides of Equation (3) by our Matrix transformation A . Since the Dot-product produces a scalar, we can distribute and commute A as follow : </a:t>
            </a:r>
          </a:p>
          <a:p>
            <a:pPr algn="ctr"/>
            <a:r>
              <a:rPr lang="en-US" sz="2400" b="1" dirty="0"/>
              <a:t>Ax=(x⋅v</a:t>
            </a:r>
            <a:r>
              <a:rPr lang="en-US" sz="2400" b="1" baseline="-25000" dirty="0"/>
              <a:t>1</a:t>
            </a:r>
            <a:r>
              <a:rPr lang="en-US" sz="2400" b="1" dirty="0"/>
              <a:t>)Av</a:t>
            </a:r>
            <a:r>
              <a:rPr lang="en-US" sz="2400" b="1" baseline="-25000" dirty="0"/>
              <a:t>1</a:t>
            </a:r>
            <a:r>
              <a:rPr lang="en-US" sz="2400" b="1" dirty="0"/>
              <a:t>+(x⋅v</a:t>
            </a:r>
            <a:r>
              <a:rPr lang="en-US" sz="2400" b="1" baseline="-25000" dirty="0"/>
              <a:t>2</a:t>
            </a:r>
            <a:r>
              <a:rPr lang="en-US" sz="2400" b="1" dirty="0"/>
              <a:t>)Av</a:t>
            </a:r>
            <a:r>
              <a:rPr lang="en-US" sz="2400" b="1" baseline="-25000" dirty="0"/>
              <a:t>2</a:t>
            </a:r>
            <a:endParaRPr lang="en-US" sz="2800" b="1" baseline="-25000" dirty="0"/>
          </a:p>
          <a:p>
            <a:r>
              <a:rPr lang="en-US" sz="2800" baseline="-32000" dirty="0"/>
              <a:t>Next,  we can rewrite      </a:t>
            </a:r>
            <a:r>
              <a:rPr lang="en-US" sz="2800" dirty="0"/>
              <a:t>Av</a:t>
            </a:r>
            <a:r>
              <a:rPr lang="en-US" sz="2800" baseline="-25000" dirty="0"/>
              <a:t>1</a:t>
            </a:r>
            <a:r>
              <a:rPr lang="en-US" sz="2800" dirty="0"/>
              <a:t>   as  u</a:t>
            </a:r>
            <a:r>
              <a:rPr lang="en-US" sz="2800" baseline="-25000" dirty="0"/>
              <a:t>1</a:t>
            </a:r>
            <a:r>
              <a:rPr lang="en-US" sz="2800" dirty="0"/>
              <a:t>σ</a:t>
            </a:r>
            <a:r>
              <a:rPr lang="en-US" sz="2800" baseline="-25000" dirty="0"/>
              <a:t>1 :</a:t>
            </a:r>
          </a:p>
          <a:p>
            <a:r>
              <a:rPr lang="en-US" sz="2800" baseline="-25000" dirty="0"/>
              <a:t> </a:t>
            </a:r>
          </a:p>
          <a:p>
            <a:pPr algn="ctr"/>
            <a:r>
              <a:rPr lang="en-US" sz="2400" baseline="-25000" dirty="0"/>
              <a:t>  </a:t>
            </a:r>
            <a:r>
              <a:rPr lang="en-US" sz="2400" b="1" dirty="0"/>
              <a:t>Ax=(x⋅v</a:t>
            </a:r>
            <a:r>
              <a:rPr lang="en-US" sz="2400" b="1" baseline="-25000" dirty="0"/>
              <a:t>1</a:t>
            </a:r>
            <a:r>
              <a:rPr lang="en-US" sz="2400" b="1" dirty="0"/>
              <a:t>)u</a:t>
            </a:r>
            <a:r>
              <a:rPr lang="en-US" sz="2400" b="1" baseline="-25000" dirty="0"/>
              <a:t>1</a:t>
            </a:r>
            <a:r>
              <a:rPr lang="en-US" sz="2400" dirty="0"/>
              <a:t>σ</a:t>
            </a:r>
            <a:r>
              <a:rPr lang="en-US" sz="2400" baseline="-25000" dirty="0"/>
              <a:t>1</a:t>
            </a:r>
            <a:r>
              <a:rPr lang="en-US" sz="2400" b="1" dirty="0"/>
              <a:t>+(x⋅v</a:t>
            </a:r>
            <a:r>
              <a:rPr lang="en-US" sz="2400" b="1" baseline="-25000" dirty="0"/>
              <a:t>2</a:t>
            </a:r>
            <a:r>
              <a:rPr lang="en-US" sz="2400" b="1" dirty="0"/>
              <a:t>)</a:t>
            </a:r>
            <a:r>
              <a:rPr lang="en-US" sz="2800" b="1" dirty="0"/>
              <a:t> u</a:t>
            </a:r>
            <a:r>
              <a:rPr lang="en-US" sz="2800" b="1" baseline="-25000" dirty="0"/>
              <a:t>2</a:t>
            </a:r>
            <a:r>
              <a:rPr lang="en-US" sz="2800" dirty="0"/>
              <a:t>σ</a:t>
            </a:r>
            <a:r>
              <a:rPr lang="en-US" sz="2800" baseline="-25000" dirty="0"/>
              <a:t>2</a:t>
            </a:r>
          </a:p>
          <a:p>
            <a:pPr algn="ctr"/>
            <a:endParaRPr lang="en-US" sz="2400" baseline="-20000" dirty="0"/>
          </a:p>
        </p:txBody>
      </p:sp>
      <p:sp>
        <p:nvSpPr>
          <p:cNvPr id="6" name="TextBox 5"/>
          <p:cNvSpPr txBox="1"/>
          <p:nvPr/>
        </p:nvSpPr>
        <p:spPr>
          <a:xfrm>
            <a:off x="1166191" y="5420139"/>
            <a:ext cx="9713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almost there. Now since the dot product is commutative, we can switch the ordering, e.g.</a:t>
            </a:r>
          </a:p>
          <a:p>
            <a:r>
              <a:rPr lang="en-US" sz="2000" b="1" dirty="0"/>
              <a:t>x.v</a:t>
            </a:r>
            <a:r>
              <a:rPr lang="en-US" sz="2000" b="1" baseline="-25000" dirty="0"/>
              <a:t>1</a:t>
            </a:r>
            <a:r>
              <a:rPr lang="en-US" sz="2000" b="1" dirty="0"/>
              <a:t> = x</a:t>
            </a:r>
            <a:r>
              <a:rPr lang="en-US" sz="2000" b="1" baseline="-25000" dirty="0"/>
              <a:t>T</a:t>
            </a:r>
            <a:r>
              <a:rPr lang="en-US" sz="2000" b="1" dirty="0"/>
              <a:t>v</a:t>
            </a:r>
            <a:r>
              <a:rPr lang="en-US" sz="2000" b="1" baseline="-25000" dirty="0"/>
              <a:t>1</a:t>
            </a:r>
            <a:r>
              <a:rPr lang="en-US" sz="2000" b="1" dirty="0"/>
              <a:t>=v</a:t>
            </a:r>
            <a:r>
              <a:rPr lang="en-US" sz="2000" b="1" baseline="-25000" dirty="0"/>
              <a:t>1</a:t>
            </a:r>
            <a:r>
              <a:rPr lang="en-US" sz="2000" b="1" baseline="30000" dirty="0"/>
              <a:t>T</a:t>
            </a:r>
            <a:r>
              <a:rPr lang="en-US" sz="2000" b="1" dirty="0"/>
              <a:t>x.   </a:t>
            </a:r>
            <a:r>
              <a:rPr lang="en-US" dirty="0"/>
              <a:t>And since each dot product term is a scalar, we move each one to the end of their respective expression :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32697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2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4D816-9F3B-41AF-A8E6-87CEDD1E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PSEUDO-INVERSE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METHOD </a:t>
            </a:r>
            <a:r>
              <a:rPr lang="en-US" sz="4500" dirty="0"/>
              <a:t>for</a:t>
            </a: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Computing SVD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0C1C6-C9E9-4871-B39D-DBA06C9D0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-Shradha</a:t>
            </a:r>
          </a:p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681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1136-8E86-4314-A86C-1229B2EC3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13" y="435006"/>
            <a:ext cx="9584924" cy="83450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            PSEUDO-INVERSE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C37D63-6D94-4B4D-8B8C-436F51874F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63480" y="1455938"/>
                <a:ext cx="10093910" cy="4967056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 algn="l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Not every matrix has an inverse, but every matrix has a pseudoinverse, even non-square matrix.</a:t>
                </a:r>
              </a:p>
              <a:p>
                <a:pPr marL="457200" indent="-457200" algn="l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The pseudoinverse is the generalization of the matrix inverse</a:t>
                </a:r>
              </a:p>
              <a:p>
                <a:pPr algn="l"/>
                <a:r>
                  <a:rPr lang="en-US" sz="2800" dirty="0"/>
                  <a:t>      for square matrices to rectangular matrices where the number </a:t>
                </a:r>
              </a:p>
              <a:p>
                <a:pPr algn="l"/>
                <a:r>
                  <a:rPr lang="en-US" sz="2800" dirty="0"/>
                  <a:t>      of rows and columns are not equal</a:t>
                </a:r>
                <a:r>
                  <a:rPr lang="en-IN" sz="2800" dirty="0"/>
                  <a:t>.</a:t>
                </a:r>
              </a:p>
              <a:p>
                <a:pPr marL="457200" indent="-457200" algn="l">
                  <a:buFont typeface="Wingdings" panose="05000000000000000000" pitchFamily="2" charset="2"/>
                  <a:buChar char="§"/>
                </a:pPr>
                <a:r>
                  <a:rPr lang="en-IN" sz="2800" dirty="0"/>
                  <a:t>If order of A is m X n ,then pseudoinverse of A has order n X m;</a:t>
                </a:r>
              </a:p>
              <a:p>
                <a:pPr marL="457200" indent="-457200" algn="l"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The pseudoinverse of a matrix can be determined easily from the SVD, namely: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  <a:p>
                <a:pPr marL="0" indent="0" algn="l">
                  <a:buNone/>
                </a:pPr>
                <a:r>
                  <a:rPr lang="en-IN" sz="2800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r>
                  <a:rPr lang="en-IN" sz="2800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IN" sz="2800" dirty="0"/>
              </a:p>
              <a:p>
                <a:pPr marL="457200" indent="-457200" algn="l">
                  <a:buFont typeface="Wingdings" panose="05000000000000000000" pitchFamily="2" charset="2"/>
                  <a:buChar char="§"/>
                </a:pPr>
                <a:endParaRPr lang="en-IN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C37D63-6D94-4B4D-8B8C-436F51874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63480" y="1455938"/>
                <a:ext cx="10093910" cy="4967056"/>
              </a:xfrm>
              <a:blipFill>
                <a:blip r:embed="rId2"/>
                <a:stretch>
                  <a:fillRect l="-1027" t="-2822" r="-13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416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D6A70E-1830-4A5B-8FC1-2424786DE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517" y="319596"/>
                <a:ext cx="10883283" cy="6285390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r>
                  <a:rPr lang="en-IN" sz="2800" dirty="0"/>
                  <a:t>  </a:t>
                </a:r>
              </a:p>
              <a:p>
                <a:pPr marL="0" indent="0">
                  <a:buNone/>
                </a:pPr>
                <a:r>
                  <a:rPr lang="en-IN" dirty="0"/>
                  <a:t>     </a:t>
                </a:r>
                <a:r>
                  <a:rPr lang="en-IN" sz="2800" dirty="0"/>
                  <a:t>Where,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of order m X n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of order n X m</a:t>
                </a:r>
              </a:p>
              <a:p>
                <a:pPr marL="0" indent="0">
                  <a:buNone/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𝑚𝑋𝑛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𝑚𝑋𝑚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𝑚𝑋𝑛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𝑛𝑋𝑛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𝑛𝑋𝑛</m:t>
                        </m:r>
                      </m:sub>
                    </m:sSub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𝑚𝑋𝑚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D6A70E-1830-4A5B-8FC1-2424786DE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517" y="319596"/>
                <a:ext cx="10883283" cy="6285390"/>
              </a:xfrm>
              <a:blipFill>
                <a:blip r:embed="rId2"/>
                <a:stretch>
                  <a:fillRect b="-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52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B6626-FC79-4FD7-93B8-81B80905B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416" y="387442"/>
                <a:ext cx="10563687" cy="553396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 OF PSUEDOINVERSE:</a:t>
                </a:r>
              </a:p>
              <a:p>
                <a:pPr marL="0" indent="0">
                  <a:buNone/>
                </a:pPr>
                <a:r>
                  <a:rPr lang="en-US" sz="2400" dirty="0"/>
                  <a:t> Let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, order is 2 X 3</a:t>
                </a:r>
              </a:p>
              <a:p>
                <a:pPr marL="0" indent="0">
                  <a:buNone/>
                </a:pPr>
                <a:r>
                  <a:rPr lang="en-IN" sz="2400" dirty="0">
                    <a:latin typeface="Cambria Math" panose="02040503050406030204" pitchFamily="18" charset="0"/>
                  </a:rPr>
                  <a:t>After computing SVD, we get sigma as ;</a:t>
                </a:r>
              </a:p>
              <a:p>
                <a:pPr marL="0" indent="0">
                  <a:buNone/>
                </a:pPr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400" i="1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IN" sz="24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.9763886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0.61418515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400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i="1" dirty="0"/>
                                <m:t>0.12537002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1.62817352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400" i="1" dirty="0"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−1.16666667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0.66666667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−0.16666667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0.1666666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IN" sz="2400" dirty="0"/>
                                <m:t>0.83333333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−0.33333333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, order is 3 X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B6626-FC79-4FD7-93B8-81B80905B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16" y="387442"/>
                <a:ext cx="10563687" cy="5533964"/>
              </a:xfrm>
              <a:blipFill>
                <a:blip r:embed="rId2"/>
                <a:stretch>
                  <a:fillRect l="-1443" t="-2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621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C468-EC22-4A7A-868C-B3AF0EE4F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837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METHOD for computing SVD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481794B-6A93-48B0-B09D-31EBCE1C1EC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72357" y="2064135"/>
                <a:ext cx="9895643" cy="3777372"/>
              </a:xfrm>
            </p:spPr>
            <p:txBody>
              <a:bodyPr>
                <a:normAutofit fontScale="92500"/>
              </a:bodyPr>
              <a:lstStyle/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dirty="0"/>
                  <a:t>Given any matrix A, we find SVD of A and for that firstly, we find eigen values.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dirty="0"/>
                  <a:t>So, Power Method is a way to find the largest eigen value of any matrix.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dirty="0"/>
                  <a:t>The Algorithm for computing eigen values using power method is as follows:</a:t>
                </a:r>
              </a:p>
              <a:p>
                <a:pPr marL="457200" indent="-457200" algn="l">
                  <a:buAutoNum type="arabicPeriod"/>
                </a:pP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Input: A square matrix A </a:t>
                </a:r>
                <a:r>
                  <a:rPr lang="en-IN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∈</a:t>
                </a: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 n </a:t>
                </a: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× </a:t>
                </a: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 and a vector u (0) </a:t>
                </a:r>
                <a:r>
                  <a:rPr lang="en-IN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∈</a:t>
                </a: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Rn, </a:t>
                </a:r>
              </a:p>
              <a:p>
                <a:pPr marL="457200" indent="-457200" algn="l">
                  <a:buAutoNum type="arabicPeriod"/>
                </a:pP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Output: The largest eigenvalue λ1 and the associated eigenvector </a:t>
                </a:r>
              </a:p>
              <a:p>
                <a:pPr marL="457200" indent="-457200" algn="l">
                  <a:buAutoNum type="arabicPeriod"/>
                </a:pPr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k = 1, 2, · · · (repeat until convergence) i.e</a:t>
                </a:r>
                <a:r>
                  <a:rPr lang="en-IN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≤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b="0" i="1" dirty="0">
                    <a:latin typeface="Cambria Math" panose="02040503050406030204" pitchFamily="18" charset="0"/>
                  </a:rPr>
                  <a:t>         where , tau</a:t>
                </a:r>
                <a:r>
                  <a:rPr lang="en-IN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𝑣𝑒𝑟𝑦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𝑠𝑚𝑎𝑙𝑙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1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IN" dirty="0"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IN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l"/>
                <a:endParaRPr lang="en-IN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481794B-6A93-48B0-B09D-31EBCE1C1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72357" y="2064135"/>
                <a:ext cx="9895643" cy="3777372"/>
              </a:xfrm>
              <a:blipFill>
                <a:blip r:embed="rId2"/>
                <a:stretch>
                  <a:fillRect l="-863" t="-21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234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9769-AF3E-48FD-A331-F645F4DC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of Power Method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E492A-259C-4A14-AF04-A8C0633DA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4" t="4452" r="18433"/>
          <a:stretch/>
        </p:blipFill>
        <p:spPr>
          <a:xfrm rot="5400000">
            <a:off x="4152923" y="-1241051"/>
            <a:ext cx="4030464" cy="10347716"/>
          </a:xfrm>
        </p:spPr>
      </p:pic>
    </p:spTree>
    <p:extLst>
      <p:ext uri="{BB962C8B-B14F-4D97-AF65-F5344CB8AC3E}">
        <p14:creationId xmlns:p14="http://schemas.microsoft.com/office/powerpoint/2010/main" val="457186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85980-4F9A-4A1C-9D6F-1C63913FA0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905" y="798990"/>
                <a:ext cx="10838895" cy="537797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So, Let A 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9.434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.5229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0.8479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200" b="0" dirty="0"/>
                  <a:t>There is a major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200" b="0" dirty="0"/>
                  <a:t> and 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2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(0.5229−1)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(0.8479−1)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200" b="0" dirty="0"/>
                  <a:t> = 0.5007</a:t>
                </a:r>
              </a:p>
              <a:p>
                <a:pPr marL="0" indent="0">
                  <a:buNone/>
                </a:pPr>
                <a:r>
                  <a:rPr lang="en-US" sz="2200" b="0" dirty="0"/>
                  <a:t>The second iteration -&gt;</a:t>
                </a:r>
              </a:p>
              <a:p>
                <a:pPr marL="0" indent="0">
                  <a:buNone/>
                </a:pP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IN" sz="2400" dirty="0"/>
                  <a:t> =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.5229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0.8479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.2855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6.1472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4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6.9701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.2855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6.1472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.4714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0.8819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endParaRPr lang="en-IN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85980-4F9A-4A1C-9D6F-1C63913FA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905" y="798990"/>
                <a:ext cx="10838895" cy="5377973"/>
              </a:xfrm>
              <a:blipFill>
                <a:blip r:embed="rId2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747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2FB17-1352-4CAC-BF45-BB19A582DF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6847" y="727969"/>
                <a:ext cx="10616953" cy="54489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8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(0.4714−0.5229)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(0.8819−0.8479)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dirty="0"/>
                  <a:t> = </a:t>
                </a:r>
                <a:r>
                  <a:rPr lang="en-US" dirty="0"/>
                  <a:t>0.0617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US" sz="2800" b="0" dirty="0"/>
                  <a:t>The </a:t>
                </a:r>
                <a:r>
                  <a:rPr lang="en-US" dirty="0"/>
                  <a:t>thir</a:t>
                </a:r>
                <a:r>
                  <a:rPr lang="en-US" sz="2800" b="0" dirty="0"/>
                  <a:t>d iteration -&gt;</a:t>
                </a:r>
                <a:endParaRPr lang="en-IN" sz="2800" dirty="0"/>
              </a:p>
              <a:p>
                <a:pPr marL="0" indent="0">
                  <a:buNone/>
                </a:pP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IN" sz="2800" dirty="0"/>
                  <a:t>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.4714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0.8819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.1795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6.2342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6.998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.1795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6.2342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.4543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0.8908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buNone/>
                </a:pPr>
                <a:r>
                  <a:rPr lang="en-IN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8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(0.4543−0.4714)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(0.8908−0.8819)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b="0" dirty="0"/>
                  <a:t> = 0.020</a:t>
                </a:r>
              </a:p>
              <a:p>
                <a:pPr marL="0" indent="0">
                  <a:buNone/>
                </a:pPr>
                <a:r>
                  <a:rPr lang="en-IN" dirty="0"/>
                  <a:t>Following this procedure again for the fourth time,</a:t>
                </a:r>
              </a:p>
              <a:p>
                <a:pPr marL="0" indent="0">
                  <a:buNone/>
                </a:pP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(4)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IN" sz="2800" dirty="0"/>
                  <a:t>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.4543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0.8908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.1445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6.2534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(4)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6.994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.1445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6.2543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.4496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0.8941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2FB17-1352-4CAC-BF45-BB19A582DF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847" y="727969"/>
                <a:ext cx="10616953" cy="5448994"/>
              </a:xfrm>
              <a:blipFill>
                <a:blip r:embed="rId2"/>
                <a:stretch>
                  <a:fillRect l="-1206" t="-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1273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77069-5CA6-4425-BE3A-696212BE90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71" y="559293"/>
                <a:ext cx="10785629" cy="5617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(0.4496−0.4543)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(0.8941−0.8908)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IN" sz="2800" dirty="0"/>
                  <a:t> = 0.0057 &lt; 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sz="2800" dirty="0"/>
                  <a:t> </a:t>
                </a:r>
                <a:r>
                  <a:rPr lang="en-US" sz="2400" dirty="0"/>
                  <a:t>The convergence is obtained, so x</a:t>
                </a:r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.4496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0.8941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400" b="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b="0" dirty="0"/>
                  <a:t>           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0.4496    0.8941</m:t>
                        </m:r>
                      </m:e>
                    </m:d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.4496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0.8941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   = 7.0108, The required </a:t>
                </a:r>
                <a:r>
                  <a:rPr lang="en-US" sz="2400"/>
                  <a:t>eigen value </a:t>
                </a:r>
                <a:r>
                  <a:rPr lang="en-US" sz="2400" dirty="0"/>
                  <a:t>(approx. 7)</a:t>
                </a:r>
              </a:p>
              <a:p>
                <a:pPr marL="0" indent="0">
                  <a:buNone/>
                </a:pPr>
                <a:r>
                  <a:rPr lang="en-US" sz="2400" dirty="0"/>
                  <a:t>Determining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−7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0.4478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0.8942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0.4478    0.8942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77069-5CA6-4425-BE3A-696212BE9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71" y="559293"/>
                <a:ext cx="10785629" cy="5617670"/>
              </a:xfrm>
              <a:blipFill>
                <a:blip r:embed="rId2"/>
                <a:stretch>
                  <a:fillRect l="-847" t="-22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888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447CA-0E46-433F-9630-9D7B77656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639" y="523783"/>
                <a:ext cx="10892161" cy="5653180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So, Let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0.79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−0.4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0.8854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0.79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−0.4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.8922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−0.4517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200" b="0" dirty="0"/>
                  <a:t>There is a major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200" b="0" dirty="0"/>
                  <a:t> and 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2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(0.8992−1)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(−0.4517−1)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200" b="0" dirty="0"/>
                  <a:t> = </a:t>
                </a:r>
                <a:r>
                  <a:rPr lang="en-US" sz="2200" dirty="0"/>
                  <a:t>1.4551</a:t>
                </a:r>
              </a:p>
              <a:p>
                <a:pPr marL="0" indent="0">
                  <a:buNone/>
                </a:pPr>
                <a:r>
                  <a:rPr lang="en-US" sz="2800" b="0" dirty="0"/>
                  <a:t>The second iteration -&gt;</a:t>
                </a:r>
              </a:p>
              <a:p>
                <a:pPr marL="0" indent="0">
                  <a:buNone/>
                </a:pPr>
                <a:r>
                  <a:rPr lang="en-IN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IN" sz="2800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.8922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−0.4517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.7839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−0.8984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0.9973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.7839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−0.8984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.7887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−0.9008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8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(1.7887−0.8922)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(−0.9008−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−0.4517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dirty="0"/>
                  <a:t> = </a:t>
                </a:r>
                <a:r>
                  <a:rPr lang="en-US" sz="2800" dirty="0"/>
                  <a:t>1.0026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447CA-0E46-433F-9630-9D7B77656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639" y="523783"/>
                <a:ext cx="10892161" cy="5653180"/>
              </a:xfrm>
              <a:blipFill>
                <a:blip r:embed="rId2"/>
                <a:stretch>
                  <a:fillRect l="-1007" b="-21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55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3670" y="848139"/>
            <a:ext cx="10230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Ax = u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l-GR" b="1" dirty="0">
                <a:solidFill>
                  <a:srgbClr val="002060"/>
                </a:solidFill>
              </a:rPr>
              <a:t>σ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n-US" b="1" dirty="0">
                <a:solidFill>
                  <a:srgbClr val="002060"/>
                </a:solidFill>
              </a:rPr>
              <a:t>v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n-US" b="1" baseline="30000" dirty="0">
                <a:solidFill>
                  <a:srgbClr val="002060"/>
                </a:solidFill>
              </a:rPr>
              <a:t>T </a:t>
            </a:r>
            <a:r>
              <a:rPr lang="en-US" b="1" dirty="0">
                <a:solidFill>
                  <a:srgbClr val="002060"/>
                </a:solidFill>
              </a:rPr>
              <a:t>x+u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l-GR" b="1" dirty="0">
                <a:solidFill>
                  <a:srgbClr val="002060"/>
                </a:solidFill>
              </a:rPr>
              <a:t>σ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n-US" b="1" dirty="0">
                <a:solidFill>
                  <a:srgbClr val="002060"/>
                </a:solidFill>
              </a:rPr>
              <a:t>v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n-US" b="1" baseline="30000" dirty="0">
                <a:solidFill>
                  <a:srgbClr val="002060"/>
                </a:solidFill>
              </a:rPr>
              <a:t>T</a:t>
            </a:r>
            <a:r>
              <a:rPr lang="en-US" b="1" dirty="0">
                <a:solidFill>
                  <a:srgbClr val="002060"/>
                </a:solidFill>
              </a:rPr>
              <a:t>x</a:t>
            </a:r>
          </a:p>
          <a:p>
            <a:r>
              <a:rPr lang="en-US" b="1" dirty="0">
                <a:solidFill>
                  <a:srgbClr val="002060"/>
                </a:solidFill>
              </a:rPr>
              <a:t>Now we can move x from both the sides of the equation.</a:t>
            </a:r>
          </a:p>
          <a:p>
            <a:r>
              <a:rPr lang="en-US" b="1" dirty="0">
                <a:solidFill>
                  <a:srgbClr val="002060"/>
                </a:solidFill>
              </a:rPr>
              <a:t>We get,	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 = u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l-GR" b="1" dirty="0">
                <a:solidFill>
                  <a:srgbClr val="002060"/>
                </a:solidFill>
              </a:rPr>
              <a:t>σ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n-US" b="1" dirty="0">
                <a:solidFill>
                  <a:srgbClr val="002060"/>
                </a:solidFill>
              </a:rPr>
              <a:t>v</a:t>
            </a:r>
            <a:r>
              <a:rPr lang="en-US" b="1" baseline="-25000" dirty="0">
                <a:solidFill>
                  <a:srgbClr val="002060"/>
                </a:solidFill>
              </a:rPr>
              <a:t>1</a:t>
            </a:r>
            <a:r>
              <a:rPr lang="en-US" b="1" baseline="30000" dirty="0">
                <a:solidFill>
                  <a:srgbClr val="002060"/>
                </a:solidFill>
              </a:rPr>
              <a:t>T</a:t>
            </a:r>
            <a:r>
              <a:rPr lang="en-US" b="1" dirty="0">
                <a:solidFill>
                  <a:srgbClr val="002060"/>
                </a:solidFill>
              </a:rPr>
              <a:t>+u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l-GR" b="1" dirty="0">
                <a:solidFill>
                  <a:srgbClr val="002060"/>
                </a:solidFill>
              </a:rPr>
              <a:t>σ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n-US" b="1" dirty="0">
                <a:solidFill>
                  <a:srgbClr val="002060"/>
                </a:solidFill>
              </a:rPr>
              <a:t>v</a:t>
            </a:r>
            <a:r>
              <a:rPr lang="en-US" b="1" baseline="-25000" dirty="0">
                <a:solidFill>
                  <a:srgbClr val="002060"/>
                </a:solidFill>
              </a:rPr>
              <a:t>2</a:t>
            </a:r>
            <a:r>
              <a:rPr lang="en-US" b="1" baseline="30000" dirty="0">
                <a:solidFill>
                  <a:srgbClr val="002060"/>
                </a:solidFill>
              </a:rPr>
              <a:t>T </a:t>
            </a:r>
            <a:r>
              <a:rPr lang="en-US" b="1" dirty="0">
                <a:solidFill>
                  <a:srgbClr val="002060"/>
                </a:solidFill>
              </a:rPr>
              <a:t> 							(4)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9687" y="2464904"/>
            <a:ext cx="107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appropriately defined matrices, Equation  4 becomes SVD in its canonical form(A=U∑V</a:t>
            </a:r>
            <a:r>
              <a:rPr lang="en-US" baseline="30000" dirty="0"/>
              <a:t>T</a:t>
            </a:r>
            <a:r>
              <a:rPr lang="en-US" dirty="0"/>
              <a:t>) for 2 x 2 matrices: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73287" y="2941984"/>
                <a:ext cx="7288696" cy="17227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</a:rPr>
                  <a:t>                                    A = [u</a:t>
                </a:r>
                <a:r>
                  <a:rPr lang="en-US" baseline="-25000" dirty="0">
                    <a:solidFill>
                      <a:prstClr val="black"/>
                    </a:solidFill>
                  </a:rPr>
                  <a:t>1</a:t>
                </a:r>
                <a:r>
                  <a:rPr lang="en-US" dirty="0">
                    <a:solidFill>
                      <a:prstClr val="black"/>
                    </a:solidFill>
                  </a:rPr>
                  <a:t> u</a:t>
                </a:r>
                <a:r>
                  <a:rPr lang="en-US" baseline="-25000" dirty="0">
                    <a:solidFill>
                      <a:prstClr val="black"/>
                    </a:solidFill>
                  </a:rPr>
                  <a:t>2</a:t>
                </a:r>
                <a:r>
                  <a:rPr lang="en-US" dirty="0">
                    <a:solidFill>
                      <a:prstClr val="black"/>
                    </a:solidFill>
                  </a:rPr>
                  <a:t>]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baseline="-250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baseline="-250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b="0" i="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b="0" i="0" baseline="30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b="0" i="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baseline="30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eqArr>
                      </m:e>
                    </m:d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(5)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87" y="2941984"/>
                <a:ext cx="7288696" cy="17227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/>
          <p:cNvSpPr/>
          <p:nvPr/>
        </p:nvSpPr>
        <p:spPr>
          <a:xfrm rot="16200000">
            <a:off x="5784574" y="3796747"/>
            <a:ext cx="225288" cy="5035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6595612" y="3855419"/>
            <a:ext cx="236127" cy="6332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7344360" y="3987939"/>
            <a:ext cx="236127" cy="3681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69457" y="4228308"/>
            <a:ext cx="37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8478" y="4295434"/>
            <a:ext cx="37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72646" y="4296299"/>
            <a:ext cx="47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30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948155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35DDC-C657-47B5-8C0B-368532518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8272" y="316421"/>
                <a:ext cx="10501544" cy="584468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US" sz="3200" b="0" dirty="0"/>
                  <a:t>The thir</a:t>
                </a:r>
                <a:r>
                  <a:rPr lang="en-US" sz="3200" dirty="0"/>
                  <a:t>d</a:t>
                </a:r>
                <a:r>
                  <a:rPr lang="en-US" sz="3200" b="0" dirty="0"/>
                  <a:t> iteration -&gt;</a:t>
                </a:r>
                <a:endParaRPr lang="en-IN" sz="3200" dirty="0"/>
              </a:p>
              <a:p>
                <a:pPr marL="0" indent="0">
                  <a:buNone/>
                </a:pP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IN" sz="3200" dirty="0"/>
                  <a:t> </a:t>
                </a:r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.7887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−0.9008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.5727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−1.7993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3.9973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.5727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−1.7993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.8937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−0.4501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b="0" dirty="0"/>
                  <a:t> </a:t>
                </a:r>
              </a:p>
              <a:p>
                <a:pPr marL="0" indent="0">
                  <a:buNone/>
                </a:pPr>
                <a:endParaRPr lang="en-US" sz="2800" b="0" dirty="0"/>
              </a:p>
              <a:p>
                <a:pPr marL="0" indent="0">
                  <a:buNone/>
                </a:pPr>
                <a:r>
                  <a:rPr lang="en-IN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(0.8937−1.7887)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(−0.4501+0.9008)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dirty="0"/>
                  <a:t> = </a:t>
                </a:r>
                <a:r>
                  <a:rPr lang="en-US" dirty="0"/>
                  <a:t>1.0020</a:t>
                </a:r>
              </a:p>
              <a:p>
                <a:pPr marL="0" indent="0">
                  <a:buNone/>
                </a:pPr>
                <a:endParaRPr lang="en-US" sz="2800" b="0" dirty="0"/>
              </a:p>
              <a:p>
                <a:pPr marL="0" indent="0">
                  <a:buNone/>
                </a:pPr>
                <a:r>
                  <a:rPr lang="en-IN" dirty="0"/>
                  <a:t>Following this procedure again for the fourth time,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(4)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IN" sz="3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.8937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−0.4501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.785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−0.8990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(4)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1.9986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.785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−0.8990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.8931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4498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endParaRPr lang="en-US" sz="2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600" b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(0.8931−0.8937)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(−0.4498+0.4501)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IN" sz="3200" dirty="0"/>
                  <a:t> = 0.00067 &lt;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35DDC-C657-47B5-8C0B-368532518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272" y="316421"/>
                <a:ext cx="10501544" cy="5844682"/>
              </a:xfrm>
              <a:blipFill>
                <a:blip r:embed="rId2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73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B3526D-16AD-4EF7-BF19-A3B32F09F7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006" y="351932"/>
                <a:ext cx="10545932" cy="60044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The convergence is obtained, so x</a:t>
                </a:r>
                <a:r>
                  <a:rPr lang="en-IN" sz="2800" dirty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.8931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−0.4498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Now,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800" b="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b="0" dirty="0"/>
                  <a:t>           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 8931   −0.4498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1.593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−0.803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0.403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.8931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−0.4498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                  = </a:t>
                </a:r>
                <a:r>
                  <a:rPr lang="en-US" dirty="0"/>
                  <a:t>1.9972</a:t>
                </a:r>
                <a:r>
                  <a:rPr lang="en-US" sz="2800" dirty="0"/>
                  <a:t>, The required eigen value (approx. 2)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             We got the desired eigen values as 7 and 2.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B3526D-16AD-4EF7-BF19-A3B32F09F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006" y="351932"/>
                <a:ext cx="10545932" cy="6004480"/>
              </a:xfrm>
              <a:blipFill>
                <a:blip r:embed="rId2"/>
                <a:stretch>
                  <a:fillRect l="-11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1426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19BF-7DFC-4C8F-B702-E2382D0B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4452"/>
          </a:xfrm>
        </p:spPr>
        <p:txBody>
          <a:bodyPr/>
          <a:lstStyle/>
          <a:p>
            <a:r>
              <a:rPr lang="en-US" dirty="0"/>
              <a:t>                     </a:t>
            </a:r>
            <a:r>
              <a:rPr lang="en-US" sz="8000" b="1" dirty="0"/>
              <a:t>THANK   YOU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280425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Geometrical Interpretation of SVD</a:t>
            </a:r>
            <a:endParaRPr lang="en-IN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-</a:t>
            </a:r>
            <a:r>
              <a:rPr lang="en-US" sz="2800" b="1" dirty="0" err="1"/>
              <a:t>Nidhi</a:t>
            </a:r>
            <a:r>
              <a:rPr lang="en-US" sz="2800" b="1" dirty="0"/>
              <a:t> Sangwan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17371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Transformations</a:t>
            </a:r>
            <a:endParaRPr lang="en-IN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Transformations on a plane or space can be seen as functions that take points to other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Stretch (or Compress) horizontally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Stretch (or Compress) vertically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Rotate</a:t>
            </a:r>
          </a:p>
          <a:p>
            <a:endParaRPr lang="en-US" dirty="0"/>
          </a:p>
          <a:p>
            <a:r>
              <a:rPr lang="en-US" dirty="0"/>
              <a:t>By rotating and scaling we can mimic every linear transformation</a:t>
            </a:r>
            <a:endParaRPr lang="en-IN" dirty="0"/>
          </a:p>
        </p:txBody>
      </p:sp>
      <p:sp>
        <p:nvSpPr>
          <p:cNvPr id="4" name="Right Arrow 3"/>
          <p:cNvSpPr/>
          <p:nvPr/>
        </p:nvSpPr>
        <p:spPr>
          <a:xfrm>
            <a:off x="7812504" y="2725947"/>
            <a:ext cx="2550696" cy="2550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49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</TotalTime>
  <Words>4715</Words>
  <Application>Microsoft Office PowerPoint</Application>
  <PresentationFormat>Widescreen</PresentationFormat>
  <Paragraphs>660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Consolas</vt:lpstr>
      <vt:lpstr>Symbol</vt:lpstr>
      <vt:lpstr>Wingdings</vt:lpstr>
      <vt:lpstr>Office Theme</vt:lpstr>
      <vt:lpstr>SINGULAR VALUE DECOMPOSITION</vt:lpstr>
      <vt:lpstr>INTRODUCTION</vt:lpstr>
      <vt:lpstr>     A = (orthogonal) (diagonal) (orthogonal)</vt:lpstr>
      <vt:lpstr>PowerPoint Presentation</vt:lpstr>
      <vt:lpstr>PowerPoint Presentation</vt:lpstr>
      <vt:lpstr>PowerPoint Presentation</vt:lpstr>
      <vt:lpstr>PowerPoint Presentation</vt:lpstr>
      <vt:lpstr>Geometrical Interpretation of SVD</vt:lpstr>
      <vt:lpstr>Transformations</vt:lpstr>
      <vt:lpstr>Linear transformations</vt:lpstr>
      <vt:lpstr>Linear transformation</vt:lpstr>
      <vt:lpstr>PowerPoint Presentation</vt:lpstr>
      <vt:lpstr>SVD is a method of decomposing matrix into other matrices A = UΣV* </vt:lpstr>
      <vt:lpstr>PowerPoint Presentation</vt:lpstr>
      <vt:lpstr>PowerPoint Presentation</vt:lpstr>
      <vt:lpstr>PowerPoint Presentation</vt:lpstr>
      <vt:lpstr>The transformation turned unit circle into ellipse</vt:lpstr>
      <vt:lpstr>Singular value decomposition (SVD)</vt:lpstr>
      <vt:lpstr>PowerPoint Presentation</vt:lpstr>
      <vt:lpstr>                         SVD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Rank-k approximations (A_k):  Eckart-Young theorem</vt:lpstr>
      <vt:lpstr>Best Rank-k approximations (A_k):  Eckart-Young theorem</vt:lpstr>
      <vt:lpstr>Best Rank-k approximations (A_k):  Eckart-Young theorem    </vt:lpstr>
      <vt:lpstr>PowerPoint Presentation</vt:lpstr>
      <vt:lpstr>PowerPoint Presentation</vt:lpstr>
      <vt:lpstr>Best Rank-k approximations (A_k):  Eckart-Young theorem</vt:lpstr>
      <vt:lpstr>PowerPoint Presentation</vt:lpstr>
      <vt:lpstr>Best Rank-k approximations (A_k):  Eckart-Young theorem</vt:lpstr>
      <vt:lpstr>PowerPoint Presentation</vt:lpstr>
      <vt:lpstr>PowerPoint Presentation</vt:lpstr>
      <vt:lpstr>Scaling </vt:lpstr>
      <vt:lpstr>Rotations</vt:lpstr>
      <vt:lpstr>Combinations of scaling and rotation</vt:lpstr>
      <vt:lpstr>Removing 1 dimension</vt:lpstr>
      <vt:lpstr>Removing 2 dimensions</vt:lpstr>
      <vt:lpstr>SVD calculation in Python</vt:lpstr>
      <vt:lpstr>PowerPoint Presentation</vt:lpstr>
      <vt:lpstr>Image compression using python</vt:lpstr>
      <vt:lpstr>Image comparison after compression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Singular Value graph plotting</vt:lpstr>
      <vt:lpstr>Singular Value graph </vt:lpstr>
      <vt:lpstr>Cumulative Singular values graph plotting</vt:lpstr>
      <vt:lpstr>Singular values cumulative sum graph</vt:lpstr>
      <vt:lpstr>PSEUDO-INVERSE and POWER METHOD for Computing SVD</vt:lpstr>
      <vt:lpstr>            PSEUDO-INVERSE</vt:lpstr>
      <vt:lpstr>PowerPoint Presentation</vt:lpstr>
      <vt:lpstr>PowerPoint Presentation</vt:lpstr>
      <vt:lpstr>POWER METHOD for computing SVD</vt:lpstr>
      <vt:lpstr>Algorithm of Power Method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THANK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Nitesh</dc:creator>
  <cp:lastModifiedBy>shradha kedia</cp:lastModifiedBy>
  <cp:revision>39</cp:revision>
  <dcterms:created xsi:type="dcterms:W3CDTF">2021-02-13T15:28:55Z</dcterms:created>
  <dcterms:modified xsi:type="dcterms:W3CDTF">2021-02-16T03:45:54Z</dcterms:modified>
</cp:coreProperties>
</file>